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p:restoredTop sz="94677"/>
  </p:normalViewPr>
  <p:slideViewPr>
    <p:cSldViewPr snapToGrid="0" snapToObjects="1">
      <p:cViewPr varScale="1">
        <p:scale>
          <a:sx n="97" d="100"/>
          <a:sy n="97" d="100"/>
        </p:scale>
        <p:origin x="3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B74012-61BE-3241-8253-CE201F53F1DD}"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2C9B981-6BF6-9E4C-9D1C-ADD5676AEA86}" type="slidenum">
              <a:rPr lang="en-US" smtClean="0"/>
              <a:t>‹#›</a:t>
            </a:fld>
            <a:endParaRPr lang="en-US"/>
          </a:p>
        </p:txBody>
      </p:sp>
    </p:spTree>
    <p:extLst>
      <p:ext uri="{BB962C8B-B14F-4D97-AF65-F5344CB8AC3E}">
        <p14:creationId xmlns:p14="http://schemas.microsoft.com/office/powerpoint/2010/main" val="157329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74012-61BE-3241-8253-CE201F53F1DD}"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9B981-6BF6-9E4C-9D1C-ADD5676AEA86}" type="slidenum">
              <a:rPr lang="en-US" smtClean="0"/>
              <a:t>‹#›</a:t>
            </a:fld>
            <a:endParaRPr lang="en-US"/>
          </a:p>
        </p:txBody>
      </p:sp>
    </p:spTree>
    <p:extLst>
      <p:ext uri="{BB962C8B-B14F-4D97-AF65-F5344CB8AC3E}">
        <p14:creationId xmlns:p14="http://schemas.microsoft.com/office/powerpoint/2010/main" val="3870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B74012-61BE-3241-8253-CE201F53F1DD}"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9B981-6BF6-9E4C-9D1C-ADD5676AEA86}" type="slidenum">
              <a:rPr lang="en-US" smtClean="0"/>
              <a:t>‹#›</a:t>
            </a:fld>
            <a:endParaRPr lang="en-US"/>
          </a:p>
        </p:txBody>
      </p:sp>
    </p:spTree>
    <p:extLst>
      <p:ext uri="{BB962C8B-B14F-4D97-AF65-F5344CB8AC3E}">
        <p14:creationId xmlns:p14="http://schemas.microsoft.com/office/powerpoint/2010/main" val="199176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B74012-61BE-3241-8253-CE201F53F1DD}"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9B981-6BF6-9E4C-9D1C-ADD5676AEA86}" type="slidenum">
              <a:rPr lang="en-US" smtClean="0"/>
              <a:t>‹#›</a:t>
            </a:fld>
            <a:endParaRPr lang="en-US"/>
          </a:p>
        </p:txBody>
      </p:sp>
    </p:spTree>
    <p:extLst>
      <p:ext uri="{BB962C8B-B14F-4D97-AF65-F5344CB8AC3E}">
        <p14:creationId xmlns:p14="http://schemas.microsoft.com/office/powerpoint/2010/main" val="33132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0DB74012-61BE-3241-8253-CE201F53F1DD}" type="datetimeFigureOut">
              <a:rPr lang="en-US" smtClean="0"/>
              <a:t>10/1/18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C9B981-6BF6-9E4C-9D1C-ADD5676AEA86}" type="slidenum">
              <a:rPr lang="en-US" smtClean="0"/>
              <a:t>‹#›</a:t>
            </a:fld>
            <a:endParaRPr lang="en-US"/>
          </a:p>
        </p:txBody>
      </p:sp>
    </p:spTree>
    <p:extLst>
      <p:ext uri="{BB962C8B-B14F-4D97-AF65-F5344CB8AC3E}">
        <p14:creationId xmlns:p14="http://schemas.microsoft.com/office/powerpoint/2010/main" val="9819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B74012-61BE-3241-8253-CE201F53F1DD}" type="datetimeFigureOut">
              <a:rPr lang="en-US" smtClean="0"/>
              <a:t>10/1/18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9B981-6BF6-9E4C-9D1C-ADD5676AEA86}" type="slidenum">
              <a:rPr lang="en-US" smtClean="0"/>
              <a:t>‹#›</a:t>
            </a:fld>
            <a:endParaRPr lang="en-US"/>
          </a:p>
        </p:txBody>
      </p:sp>
    </p:spTree>
    <p:extLst>
      <p:ext uri="{BB962C8B-B14F-4D97-AF65-F5344CB8AC3E}">
        <p14:creationId xmlns:p14="http://schemas.microsoft.com/office/powerpoint/2010/main" val="108268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B74012-61BE-3241-8253-CE201F53F1DD}" type="datetimeFigureOut">
              <a:rPr lang="en-US" smtClean="0"/>
              <a:t>10/1/18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9B981-6BF6-9E4C-9D1C-ADD5676AEA8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97697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B74012-61BE-3241-8253-CE201F53F1DD}" type="datetimeFigureOut">
              <a:rPr lang="en-US" smtClean="0"/>
              <a:t>10/1/18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C9B981-6BF6-9E4C-9D1C-ADD5676AEA8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079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74012-61BE-3241-8253-CE201F53F1DD}" type="datetimeFigureOut">
              <a:rPr lang="en-US" smtClean="0"/>
              <a:t>10/1/18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9B981-6BF6-9E4C-9D1C-ADD5676AEA86}" type="slidenum">
              <a:rPr lang="en-US" smtClean="0"/>
              <a:t>‹#›</a:t>
            </a:fld>
            <a:endParaRPr lang="en-US"/>
          </a:p>
        </p:txBody>
      </p:sp>
    </p:spTree>
    <p:extLst>
      <p:ext uri="{BB962C8B-B14F-4D97-AF65-F5344CB8AC3E}">
        <p14:creationId xmlns:p14="http://schemas.microsoft.com/office/powerpoint/2010/main" val="61830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74012-61BE-3241-8253-CE201F53F1DD}" type="datetimeFigureOut">
              <a:rPr lang="en-US" smtClean="0"/>
              <a:t>10/1/18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2C9B981-6BF6-9E4C-9D1C-ADD5676AEA86}" type="slidenum">
              <a:rPr lang="en-US" smtClean="0"/>
              <a:t>‹#›</a:t>
            </a:fld>
            <a:endParaRPr lang="en-US"/>
          </a:p>
        </p:txBody>
      </p:sp>
    </p:spTree>
    <p:extLst>
      <p:ext uri="{BB962C8B-B14F-4D97-AF65-F5344CB8AC3E}">
        <p14:creationId xmlns:p14="http://schemas.microsoft.com/office/powerpoint/2010/main" val="122631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74012-61BE-3241-8253-CE201F53F1DD}" type="datetimeFigureOut">
              <a:rPr lang="en-US" smtClean="0"/>
              <a:t>10/1/18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2C9B981-6BF6-9E4C-9D1C-ADD5676AEA86}" type="slidenum">
              <a:rPr lang="en-US" smtClean="0"/>
              <a:t>‹#›</a:t>
            </a:fld>
            <a:endParaRPr lang="en-US"/>
          </a:p>
        </p:txBody>
      </p:sp>
    </p:spTree>
    <p:extLst>
      <p:ext uri="{BB962C8B-B14F-4D97-AF65-F5344CB8AC3E}">
        <p14:creationId xmlns:p14="http://schemas.microsoft.com/office/powerpoint/2010/main" val="16356266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DB74012-61BE-3241-8253-CE201F53F1DD}" type="datetimeFigureOut">
              <a:rPr lang="en-US" smtClean="0"/>
              <a:t>10/1/18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2C9B981-6BF6-9E4C-9D1C-ADD5676AEA86}" type="slidenum">
              <a:rPr lang="en-US" smtClean="0"/>
              <a:t>‹#›</a:t>
            </a:fld>
            <a:endParaRPr lang="en-US"/>
          </a:p>
        </p:txBody>
      </p:sp>
    </p:spTree>
    <p:extLst>
      <p:ext uri="{BB962C8B-B14F-4D97-AF65-F5344CB8AC3E}">
        <p14:creationId xmlns:p14="http://schemas.microsoft.com/office/powerpoint/2010/main" val="1237960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5iTTNRE-nj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Unit 2 Exponential Functions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11344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Transformations</a:t>
            </a:r>
            <a:endParaRPr lang="en-US" dirty="0"/>
          </a:p>
        </p:txBody>
      </p:sp>
      <p:pic>
        <p:nvPicPr>
          <p:cNvPr id="4" name="Shape 521"/>
          <p:cNvPicPr preferRelativeResize="0"/>
          <p:nvPr/>
        </p:nvPicPr>
        <p:blipFill rotWithShape="1">
          <a:blip r:embed="rId2">
            <a:alphaModFix/>
          </a:blip>
          <a:srcRect l="457"/>
          <a:stretch/>
        </p:blipFill>
        <p:spPr>
          <a:xfrm>
            <a:off x="1069848" y="1822928"/>
            <a:ext cx="9302061" cy="4460307"/>
          </a:xfrm>
          <a:prstGeom prst="rect">
            <a:avLst/>
          </a:prstGeom>
          <a:noFill/>
          <a:ln>
            <a:noFill/>
          </a:ln>
        </p:spPr>
      </p:pic>
    </p:spTree>
    <p:extLst>
      <p:ext uri="{BB962C8B-B14F-4D97-AF65-F5344CB8AC3E}">
        <p14:creationId xmlns:p14="http://schemas.microsoft.com/office/powerpoint/2010/main" val="1826992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Uranium 238 Problem </a:t>
            </a:r>
            <a:endParaRPr lang="en-US" dirty="0"/>
          </a:p>
        </p:txBody>
      </p:sp>
      <p:sp>
        <p:nvSpPr>
          <p:cNvPr id="3" name="Content Placeholder 2"/>
          <p:cNvSpPr>
            <a:spLocks noGrp="1"/>
          </p:cNvSpPr>
          <p:nvPr>
            <p:ph idx="1"/>
          </p:nvPr>
        </p:nvSpPr>
        <p:spPr>
          <a:xfrm>
            <a:off x="1069848" y="2121408"/>
            <a:ext cx="10058400" cy="1222683"/>
          </a:xfrm>
        </p:spPr>
        <p:txBody>
          <a:bodyPr/>
          <a:lstStyle/>
          <a:p>
            <a:pPr lvl="0">
              <a:spcBef>
                <a:spcPts val="0"/>
              </a:spcBef>
              <a:buNone/>
            </a:pPr>
            <a:r>
              <a:rPr lang="en" dirty="0">
                <a:latin typeface="Calibri"/>
                <a:ea typeface="Calibri"/>
                <a:cs typeface="Calibri"/>
                <a:sym typeface="Calibri"/>
              </a:rPr>
              <a:t>Uranium 238 is a radioactive material used in nuclear weapons, and to produce nuclear energy. </a:t>
            </a:r>
          </a:p>
          <a:p>
            <a:pPr lvl="0">
              <a:spcBef>
                <a:spcPts val="0"/>
              </a:spcBef>
              <a:buNone/>
            </a:pPr>
            <a:endParaRPr lang="en" dirty="0">
              <a:latin typeface="Calibri"/>
              <a:ea typeface="Calibri"/>
              <a:cs typeface="Calibri"/>
              <a:sym typeface="Calibri"/>
            </a:endParaRPr>
          </a:p>
          <a:p>
            <a:pPr lvl="0">
              <a:spcBef>
                <a:spcPts val="0"/>
              </a:spcBef>
              <a:buNone/>
            </a:pPr>
            <a:r>
              <a:rPr lang="en" dirty="0">
                <a:latin typeface="Calibri"/>
                <a:ea typeface="Calibri"/>
                <a:cs typeface="Calibri"/>
                <a:sym typeface="Calibri"/>
              </a:rPr>
              <a:t>It decays exponentially with a half-life of about 4.5 billion years.</a:t>
            </a:r>
          </a:p>
          <a:p>
            <a:pPr marL="0" indent="0">
              <a:buNone/>
            </a:pPr>
            <a:endParaRPr lang="en-US" dirty="0"/>
          </a:p>
        </p:txBody>
      </p:sp>
      <p:sp>
        <p:nvSpPr>
          <p:cNvPr id="4" name="Shape 536"/>
          <p:cNvSpPr/>
          <p:nvPr/>
        </p:nvSpPr>
        <p:spPr>
          <a:xfrm>
            <a:off x="37649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 name="Shape 537"/>
          <p:cNvSpPr/>
          <p:nvPr/>
        </p:nvSpPr>
        <p:spPr>
          <a:xfrm>
            <a:off x="39935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 name="Shape 538"/>
          <p:cNvSpPr/>
          <p:nvPr/>
        </p:nvSpPr>
        <p:spPr>
          <a:xfrm>
            <a:off x="42221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7" name="Shape 539"/>
          <p:cNvSpPr/>
          <p:nvPr/>
        </p:nvSpPr>
        <p:spPr>
          <a:xfrm>
            <a:off x="44507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8" name="Shape 540"/>
          <p:cNvSpPr/>
          <p:nvPr/>
        </p:nvSpPr>
        <p:spPr>
          <a:xfrm>
            <a:off x="47555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9" name="Shape 541"/>
          <p:cNvSpPr/>
          <p:nvPr/>
        </p:nvSpPr>
        <p:spPr>
          <a:xfrm>
            <a:off x="49841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0" name="Shape 542"/>
          <p:cNvSpPr/>
          <p:nvPr/>
        </p:nvSpPr>
        <p:spPr>
          <a:xfrm>
            <a:off x="52127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1" name="Shape 543"/>
          <p:cNvSpPr/>
          <p:nvPr/>
        </p:nvSpPr>
        <p:spPr>
          <a:xfrm>
            <a:off x="54413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2" name="Shape 544"/>
          <p:cNvSpPr/>
          <p:nvPr/>
        </p:nvSpPr>
        <p:spPr>
          <a:xfrm>
            <a:off x="57461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3" name="Shape 545"/>
          <p:cNvSpPr/>
          <p:nvPr/>
        </p:nvSpPr>
        <p:spPr>
          <a:xfrm>
            <a:off x="59747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4" name="Shape 546"/>
          <p:cNvSpPr/>
          <p:nvPr/>
        </p:nvSpPr>
        <p:spPr>
          <a:xfrm>
            <a:off x="62033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5" name="Shape 547"/>
          <p:cNvSpPr/>
          <p:nvPr/>
        </p:nvSpPr>
        <p:spPr>
          <a:xfrm>
            <a:off x="64319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6" name="Shape 548"/>
          <p:cNvSpPr/>
          <p:nvPr/>
        </p:nvSpPr>
        <p:spPr>
          <a:xfrm>
            <a:off x="67367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7" name="Shape 549"/>
          <p:cNvSpPr/>
          <p:nvPr/>
        </p:nvSpPr>
        <p:spPr>
          <a:xfrm>
            <a:off x="69653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8" name="Shape 550"/>
          <p:cNvSpPr/>
          <p:nvPr/>
        </p:nvSpPr>
        <p:spPr>
          <a:xfrm>
            <a:off x="71939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19" name="Shape 551"/>
          <p:cNvSpPr/>
          <p:nvPr/>
        </p:nvSpPr>
        <p:spPr>
          <a:xfrm>
            <a:off x="7422545" y="38869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0" name="Shape 552"/>
          <p:cNvSpPr/>
          <p:nvPr/>
        </p:nvSpPr>
        <p:spPr>
          <a:xfrm>
            <a:off x="37649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1" name="Shape 553"/>
          <p:cNvSpPr/>
          <p:nvPr/>
        </p:nvSpPr>
        <p:spPr>
          <a:xfrm>
            <a:off x="39935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2" name="Shape 554"/>
          <p:cNvSpPr/>
          <p:nvPr/>
        </p:nvSpPr>
        <p:spPr>
          <a:xfrm>
            <a:off x="42221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3" name="Shape 555"/>
          <p:cNvSpPr/>
          <p:nvPr/>
        </p:nvSpPr>
        <p:spPr>
          <a:xfrm>
            <a:off x="44507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4" name="Shape 556"/>
          <p:cNvSpPr/>
          <p:nvPr/>
        </p:nvSpPr>
        <p:spPr>
          <a:xfrm>
            <a:off x="47555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5" name="Shape 557"/>
          <p:cNvSpPr/>
          <p:nvPr/>
        </p:nvSpPr>
        <p:spPr>
          <a:xfrm>
            <a:off x="49841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6" name="Shape 558"/>
          <p:cNvSpPr/>
          <p:nvPr/>
        </p:nvSpPr>
        <p:spPr>
          <a:xfrm>
            <a:off x="52127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7" name="Shape 559"/>
          <p:cNvSpPr/>
          <p:nvPr/>
        </p:nvSpPr>
        <p:spPr>
          <a:xfrm>
            <a:off x="54413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8" name="Shape 560"/>
          <p:cNvSpPr/>
          <p:nvPr/>
        </p:nvSpPr>
        <p:spPr>
          <a:xfrm>
            <a:off x="57461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29" name="Shape 561"/>
          <p:cNvSpPr/>
          <p:nvPr/>
        </p:nvSpPr>
        <p:spPr>
          <a:xfrm>
            <a:off x="59747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0" name="Shape 562"/>
          <p:cNvSpPr/>
          <p:nvPr/>
        </p:nvSpPr>
        <p:spPr>
          <a:xfrm>
            <a:off x="62033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1" name="Shape 563"/>
          <p:cNvSpPr/>
          <p:nvPr/>
        </p:nvSpPr>
        <p:spPr>
          <a:xfrm>
            <a:off x="64319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2" name="Shape 564"/>
          <p:cNvSpPr/>
          <p:nvPr/>
        </p:nvSpPr>
        <p:spPr>
          <a:xfrm>
            <a:off x="67367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3" name="Shape 565"/>
          <p:cNvSpPr/>
          <p:nvPr/>
        </p:nvSpPr>
        <p:spPr>
          <a:xfrm>
            <a:off x="69653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4" name="Shape 566"/>
          <p:cNvSpPr/>
          <p:nvPr/>
        </p:nvSpPr>
        <p:spPr>
          <a:xfrm>
            <a:off x="71939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5" name="Shape 567"/>
          <p:cNvSpPr/>
          <p:nvPr/>
        </p:nvSpPr>
        <p:spPr>
          <a:xfrm>
            <a:off x="7422545" y="41917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6" name="Shape 568"/>
          <p:cNvSpPr/>
          <p:nvPr/>
        </p:nvSpPr>
        <p:spPr>
          <a:xfrm>
            <a:off x="37649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7" name="Shape 569"/>
          <p:cNvSpPr/>
          <p:nvPr/>
        </p:nvSpPr>
        <p:spPr>
          <a:xfrm>
            <a:off x="39935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8" name="Shape 570"/>
          <p:cNvSpPr/>
          <p:nvPr/>
        </p:nvSpPr>
        <p:spPr>
          <a:xfrm>
            <a:off x="42221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39" name="Shape 571"/>
          <p:cNvSpPr/>
          <p:nvPr/>
        </p:nvSpPr>
        <p:spPr>
          <a:xfrm>
            <a:off x="44507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0" name="Shape 572"/>
          <p:cNvSpPr/>
          <p:nvPr/>
        </p:nvSpPr>
        <p:spPr>
          <a:xfrm>
            <a:off x="47555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1" name="Shape 573"/>
          <p:cNvSpPr/>
          <p:nvPr/>
        </p:nvSpPr>
        <p:spPr>
          <a:xfrm>
            <a:off x="49841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2" name="Shape 574"/>
          <p:cNvSpPr/>
          <p:nvPr/>
        </p:nvSpPr>
        <p:spPr>
          <a:xfrm>
            <a:off x="52127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3" name="Shape 575"/>
          <p:cNvSpPr/>
          <p:nvPr/>
        </p:nvSpPr>
        <p:spPr>
          <a:xfrm>
            <a:off x="54413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4" name="Shape 576"/>
          <p:cNvSpPr/>
          <p:nvPr/>
        </p:nvSpPr>
        <p:spPr>
          <a:xfrm>
            <a:off x="57461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5" name="Shape 577"/>
          <p:cNvSpPr/>
          <p:nvPr/>
        </p:nvSpPr>
        <p:spPr>
          <a:xfrm>
            <a:off x="59747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6" name="Shape 578"/>
          <p:cNvSpPr/>
          <p:nvPr/>
        </p:nvSpPr>
        <p:spPr>
          <a:xfrm>
            <a:off x="62033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7" name="Shape 579"/>
          <p:cNvSpPr/>
          <p:nvPr/>
        </p:nvSpPr>
        <p:spPr>
          <a:xfrm>
            <a:off x="64319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8" name="Shape 580"/>
          <p:cNvSpPr/>
          <p:nvPr/>
        </p:nvSpPr>
        <p:spPr>
          <a:xfrm>
            <a:off x="67367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49" name="Shape 581"/>
          <p:cNvSpPr/>
          <p:nvPr/>
        </p:nvSpPr>
        <p:spPr>
          <a:xfrm>
            <a:off x="69653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0" name="Shape 582"/>
          <p:cNvSpPr/>
          <p:nvPr/>
        </p:nvSpPr>
        <p:spPr>
          <a:xfrm>
            <a:off x="71939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1" name="Shape 583"/>
          <p:cNvSpPr/>
          <p:nvPr/>
        </p:nvSpPr>
        <p:spPr>
          <a:xfrm>
            <a:off x="7422545" y="44965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2" name="Shape 584"/>
          <p:cNvSpPr/>
          <p:nvPr/>
        </p:nvSpPr>
        <p:spPr>
          <a:xfrm>
            <a:off x="37649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3" name="Shape 585"/>
          <p:cNvSpPr/>
          <p:nvPr/>
        </p:nvSpPr>
        <p:spPr>
          <a:xfrm>
            <a:off x="39935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4" name="Shape 586"/>
          <p:cNvSpPr/>
          <p:nvPr/>
        </p:nvSpPr>
        <p:spPr>
          <a:xfrm>
            <a:off x="42221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5" name="Shape 587"/>
          <p:cNvSpPr/>
          <p:nvPr/>
        </p:nvSpPr>
        <p:spPr>
          <a:xfrm>
            <a:off x="44507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6" name="Shape 588"/>
          <p:cNvSpPr/>
          <p:nvPr/>
        </p:nvSpPr>
        <p:spPr>
          <a:xfrm>
            <a:off x="47555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7" name="Shape 589"/>
          <p:cNvSpPr/>
          <p:nvPr/>
        </p:nvSpPr>
        <p:spPr>
          <a:xfrm>
            <a:off x="49841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8" name="Shape 590"/>
          <p:cNvSpPr/>
          <p:nvPr/>
        </p:nvSpPr>
        <p:spPr>
          <a:xfrm>
            <a:off x="52127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59" name="Shape 591"/>
          <p:cNvSpPr/>
          <p:nvPr/>
        </p:nvSpPr>
        <p:spPr>
          <a:xfrm>
            <a:off x="54413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0" name="Shape 592"/>
          <p:cNvSpPr/>
          <p:nvPr/>
        </p:nvSpPr>
        <p:spPr>
          <a:xfrm>
            <a:off x="57461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1" name="Shape 593"/>
          <p:cNvSpPr/>
          <p:nvPr/>
        </p:nvSpPr>
        <p:spPr>
          <a:xfrm>
            <a:off x="59747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2" name="Shape 594"/>
          <p:cNvSpPr/>
          <p:nvPr/>
        </p:nvSpPr>
        <p:spPr>
          <a:xfrm>
            <a:off x="62033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3" name="Shape 595"/>
          <p:cNvSpPr/>
          <p:nvPr/>
        </p:nvSpPr>
        <p:spPr>
          <a:xfrm>
            <a:off x="64319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4" name="Shape 596"/>
          <p:cNvSpPr/>
          <p:nvPr/>
        </p:nvSpPr>
        <p:spPr>
          <a:xfrm>
            <a:off x="67367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5" name="Shape 597"/>
          <p:cNvSpPr/>
          <p:nvPr/>
        </p:nvSpPr>
        <p:spPr>
          <a:xfrm>
            <a:off x="69653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6" name="Shape 598"/>
          <p:cNvSpPr/>
          <p:nvPr/>
        </p:nvSpPr>
        <p:spPr>
          <a:xfrm>
            <a:off x="71939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
        <p:nvSpPr>
          <p:cNvPr id="67" name="Shape 599"/>
          <p:cNvSpPr/>
          <p:nvPr/>
        </p:nvSpPr>
        <p:spPr>
          <a:xfrm>
            <a:off x="7422545" y="4801327"/>
            <a:ext cx="226200" cy="216300"/>
          </a:xfrm>
          <a:prstGeom prst="triangle">
            <a:avLst>
              <a:gd name="adj" fmla="val 50000"/>
            </a:avLst>
          </a:prstGeom>
          <a:solidFill>
            <a:srgbClr val="45818E"/>
          </a:solidFill>
          <a:ln>
            <a:noFill/>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75969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2"/>
                                        </p:tgtEl>
                                      </p:cBhvr>
                                    </p:animEffect>
                                    <p:set>
                                      <p:cBhvr>
                                        <p:cTn id="7" dur="1" fill="hold">
                                          <p:stCondLst>
                                            <p:cond delay="1000"/>
                                          </p:stCondLst>
                                        </p:cTn>
                                        <p:tgtEl>
                                          <p:spTgt spid="1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13"/>
                                        </p:tgtEl>
                                      </p:cBhvr>
                                    </p:animEffect>
                                    <p:set>
                                      <p:cBhvr>
                                        <p:cTn id="10" dur="1" fill="hold">
                                          <p:stCondLst>
                                            <p:cond delay="1000"/>
                                          </p:stCondLst>
                                        </p:cTn>
                                        <p:tgtEl>
                                          <p:spTgt spid="13"/>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14"/>
                                        </p:tgtEl>
                                      </p:cBhvr>
                                    </p:animEffect>
                                    <p:set>
                                      <p:cBhvr>
                                        <p:cTn id="13" dur="1" fill="hold">
                                          <p:stCondLst>
                                            <p:cond delay="1000"/>
                                          </p:stCondLst>
                                        </p:cTn>
                                        <p:tgtEl>
                                          <p:spTgt spid="14"/>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1000"/>
                                        <p:tgtEl>
                                          <p:spTgt spid="15"/>
                                        </p:tgtEl>
                                      </p:cBhvr>
                                    </p:animEffect>
                                    <p:set>
                                      <p:cBhvr>
                                        <p:cTn id="16" dur="1" fill="hold">
                                          <p:stCondLst>
                                            <p:cond delay="1000"/>
                                          </p:stCondLst>
                                        </p:cTn>
                                        <p:tgtEl>
                                          <p:spTgt spid="15"/>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1000"/>
                                        <p:tgtEl>
                                          <p:spTgt spid="16"/>
                                        </p:tgtEl>
                                      </p:cBhvr>
                                    </p:animEffect>
                                    <p:set>
                                      <p:cBhvr>
                                        <p:cTn id="19" dur="1" fill="hold">
                                          <p:stCondLst>
                                            <p:cond delay="1000"/>
                                          </p:stCondLst>
                                        </p:cTn>
                                        <p:tgtEl>
                                          <p:spTgt spid="16"/>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1000"/>
                                        <p:tgtEl>
                                          <p:spTgt spid="17"/>
                                        </p:tgtEl>
                                      </p:cBhvr>
                                    </p:animEffect>
                                    <p:set>
                                      <p:cBhvr>
                                        <p:cTn id="22" dur="1" fill="hold">
                                          <p:stCondLst>
                                            <p:cond delay="1000"/>
                                          </p:stCondLst>
                                        </p:cTn>
                                        <p:tgtEl>
                                          <p:spTgt spid="17"/>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1000"/>
                                        <p:tgtEl>
                                          <p:spTgt spid="18"/>
                                        </p:tgtEl>
                                      </p:cBhvr>
                                    </p:animEffect>
                                    <p:set>
                                      <p:cBhvr>
                                        <p:cTn id="25" dur="1" fill="hold">
                                          <p:stCondLst>
                                            <p:cond delay="1000"/>
                                          </p:stCondLst>
                                        </p:cTn>
                                        <p:tgtEl>
                                          <p:spTgt spid="18"/>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1000"/>
                                        <p:tgtEl>
                                          <p:spTgt spid="19"/>
                                        </p:tgtEl>
                                      </p:cBhvr>
                                    </p:animEffect>
                                    <p:set>
                                      <p:cBhvr>
                                        <p:cTn id="28" dur="1" fill="hold">
                                          <p:stCondLst>
                                            <p:cond delay="1000"/>
                                          </p:stCondLst>
                                        </p:cTn>
                                        <p:tgtEl>
                                          <p:spTgt spid="19"/>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1000"/>
                                        <p:tgtEl>
                                          <p:spTgt spid="28"/>
                                        </p:tgtEl>
                                      </p:cBhvr>
                                    </p:animEffect>
                                    <p:set>
                                      <p:cBhvr>
                                        <p:cTn id="31" dur="1" fill="hold">
                                          <p:stCondLst>
                                            <p:cond delay="1000"/>
                                          </p:stCondLst>
                                        </p:cTn>
                                        <p:tgtEl>
                                          <p:spTgt spid="28"/>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1000"/>
                                        <p:tgtEl>
                                          <p:spTgt spid="29"/>
                                        </p:tgtEl>
                                      </p:cBhvr>
                                    </p:animEffect>
                                    <p:set>
                                      <p:cBhvr>
                                        <p:cTn id="34" dur="1" fill="hold">
                                          <p:stCondLst>
                                            <p:cond delay="1000"/>
                                          </p:stCondLst>
                                        </p:cTn>
                                        <p:tgtEl>
                                          <p:spTgt spid="29"/>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1000"/>
                                        <p:tgtEl>
                                          <p:spTgt spid="30"/>
                                        </p:tgtEl>
                                      </p:cBhvr>
                                    </p:animEffect>
                                    <p:set>
                                      <p:cBhvr>
                                        <p:cTn id="37" dur="1" fill="hold">
                                          <p:stCondLst>
                                            <p:cond delay="1000"/>
                                          </p:stCondLst>
                                        </p:cTn>
                                        <p:tgtEl>
                                          <p:spTgt spid="30"/>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1000"/>
                                        <p:tgtEl>
                                          <p:spTgt spid="31"/>
                                        </p:tgtEl>
                                      </p:cBhvr>
                                    </p:animEffect>
                                    <p:set>
                                      <p:cBhvr>
                                        <p:cTn id="40" dur="1" fill="hold">
                                          <p:stCondLst>
                                            <p:cond delay="1000"/>
                                          </p:stCondLst>
                                        </p:cTn>
                                        <p:tgtEl>
                                          <p:spTgt spid="31"/>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1000"/>
                                        <p:tgtEl>
                                          <p:spTgt spid="32"/>
                                        </p:tgtEl>
                                      </p:cBhvr>
                                    </p:animEffect>
                                    <p:set>
                                      <p:cBhvr>
                                        <p:cTn id="43" dur="1" fill="hold">
                                          <p:stCondLst>
                                            <p:cond delay="1000"/>
                                          </p:stCondLst>
                                        </p:cTn>
                                        <p:tgtEl>
                                          <p:spTgt spid="32"/>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1000"/>
                                        <p:tgtEl>
                                          <p:spTgt spid="33"/>
                                        </p:tgtEl>
                                      </p:cBhvr>
                                    </p:animEffect>
                                    <p:set>
                                      <p:cBhvr>
                                        <p:cTn id="46" dur="1" fill="hold">
                                          <p:stCondLst>
                                            <p:cond delay="1000"/>
                                          </p:stCondLst>
                                        </p:cTn>
                                        <p:tgtEl>
                                          <p:spTgt spid="33"/>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1000"/>
                                        <p:tgtEl>
                                          <p:spTgt spid="34"/>
                                        </p:tgtEl>
                                      </p:cBhvr>
                                    </p:animEffect>
                                    <p:set>
                                      <p:cBhvr>
                                        <p:cTn id="49" dur="1" fill="hold">
                                          <p:stCondLst>
                                            <p:cond delay="1000"/>
                                          </p:stCondLst>
                                        </p:cTn>
                                        <p:tgtEl>
                                          <p:spTgt spid="34"/>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1000"/>
                                        <p:tgtEl>
                                          <p:spTgt spid="35"/>
                                        </p:tgtEl>
                                      </p:cBhvr>
                                    </p:animEffect>
                                    <p:set>
                                      <p:cBhvr>
                                        <p:cTn id="52" dur="1" fill="hold">
                                          <p:stCondLst>
                                            <p:cond delay="1000"/>
                                          </p:stCondLst>
                                        </p:cTn>
                                        <p:tgtEl>
                                          <p:spTgt spid="35"/>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1000"/>
                                        <p:tgtEl>
                                          <p:spTgt spid="44"/>
                                        </p:tgtEl>
                                      </p:cBhvr>
                                    </p:animEffect>
                                    <p:set>
                                      <p:cBhvr>
                                        <p:cTn id="55" dur="1" fill="hold">
                                          <p:stCondLst>
                                            <p:cond delay="1000"/>
                                          </p:stCondLst>
                                        </p:cTn>
                                        <p:tgtEl>
                                          <p:spTgt spid="44"/>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1000"/>
                                        <p:tgtEl>
                                          <p:spTgt spid="45"/>
                                        </p:tgtEl>
                                      </p:cBhvr>
                                    </p:animEffect>
                                    <p:set>
                                      <p:cBhvr>
                                        <p:cTn id="58" dur="1" fill="hold">
                                          <p:stCondLst>
                                            <p:cond delay="1000"/>
                                          </p:stCondLst>
                                        </p:cTn>
                                        <p:tgtEl>
                                          <p:spTgt spid="45"/>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1000"/>
                                        <p:tgtEl>
                                          <p:spTgt spid="46"/>
                                        </p:tgtEl>
                                      </p:cBhvr>
                                    </p:animEffect>
                                    <p:set>
                                      <p:cBhvr>
                                        <p:cTn id="61" dur="1" fill="hold">
                                          <p:stCondLst>
                                            <p:cond delay="1000"/>
                                          </p:stCondLst>
                                        </p:cTn>
                                        <p:tgtEl>
                                          <p:spTgt spid="46"/>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1000"/>
                                        <p:tgtEl>
                                          <p:spTgt spid="47"/>
                                        </p:tgtEl>
                                      </p:cBhvr>
                                    </p:animEffect>
                                    <p:set>
                                      <p:cBhvr>
                                        <p:cTn id="64" dur="1" fill="hold">
                                          <p:stCondLst>
                                            <p:cond delay="1000"/>
                                          </p:stCondLst>
                                        </p:cTn>
                                        <p:tgtEl>
                                          <p:spTgt spid="47"/>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1000"/>
                                        <p:tgtEl>
                                          <p:spTgt spid="48"/>
                                        </p:tgtEl>
                                      </p:cBhvr>
                                    </p:animEffect>
                                    <p:set>
                                      <p:cBhvr>
                                        <p:cTn id="67" dur="1" fill="hold">
                                          <p:stCondLst>
                                            <p:cond delay="1000"/>
                                          </p:stCondLst>
                                        </p:cTn>
                                        <p:tgtEl>
                                          <p:spTgt spid="48"/>
                                        </p:tgtEl>
                                        <p:attrNameLst>
                                          <p:attrName>style.visibility</p:attrName>
                                        </p:attrNameLst>
                                      </p:cBhvr>
                                      <p:to>
                                        <p:strVal val="hidden"/>
                                      </p:to>
                                    </p:set>
                                  </p:childTnLst>
                                </p:cTn>
                              </p:par>
                              <p:par>
                                <p:cTn id="68" presetID="10" presetClass="exit" presetSubtype="0" fill="hold" nodeType="withEffect">
                                  <p:stCondLst>
                                    <p:cond delay="0"/>
                                  </p:stCondLst>
                                  <p:childTnLst>
                                    <p:animEffect transition="out" filter="fade">
                                      <p:cBhvr>
                                        <p:cTn id="69" dur="1000"/>
                                        <p:tgtEl>
                                          <p:spTgt spid="49"/>
                                        </p:tgtEl>
                                      </p:cBhvr>
                                    </p:animEffect>
                                    <p:set>
                                      <p:cBhvr>
                                        <p:cTn id="70" dur="1" fill="hold">
                                          <p:stCondLst>
                                            <p:cond delay="1000"/>
                                          </p:stCondLst>
                                        </p:cTn>
                                        <p:tgtEl>
                                          <p:spTgt spid="49"/>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1000"/>
                                        <p:tgtEl>
                                          <p:spTgt spid="50"/>
                                        </p:tgtEl>
                                      </p:cBhvr>
                                    </p:animEffect>
                                    <p:set>
                                      <p:cBhvr>
                                        <p:cTn id="73" dur="1" fill="hold">
                                          <p:stCondLst>
                                            <p:cond delay="1000"/>
                                          </p:stCondLst>
                                        </p:cTn>
                                        <p:tgtEl>
                                          <p:spTgt spid="50"/>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1000"/>
                                        <p:tgtEl>
                                          <p:spTgt spid="51"/>
                                        </p:tgtEl>
                                      </p:cBhvr>
                                    </p:animEffect>
                                    <p:set>
                                      <p:cBhvr>
                                        <p:cTn id="76" dur="1" fill="hold">
                                          <p:stCondLst>
                                            <p:cond delay="1000"/>
                                          </p:stCondLst>
                                        </p:cTn>
                                        <p:tgtEl>
                                          <p:spTgt spid="51"/>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1000"/>
                                        <p:tgtEl>
                                          <p:spTgt spid="61"/>
                                        </p:tgtEl>
                                      </p:cBhvr>
                                    </p:animEffect>
                                    <p:set>
                                      <p:cBhvr>
                                        <p:cTn id="79" dur="1" fill="hold">
                                          <p:stCondLst>
                                            <p:cond delay="1000"/>
                                          </p:stCondLst>
                                        </p:cTn>
                                        <p:tgtEl>
                                          <p:spTgt spid="61"/>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1000"/>
                                        <p:tgtEl>
                                          <p:spTgt spid="62"/>
                                        </p:tgtEl>
                                      </p:cBhvr>
                                    </p:animEffect>
                                    <p:set>
                                      <p:cBhvr>
                                        <p:cTn id="82" dur="1" fill="hold">
                                          <p:stCondLst>
                                            <p:cond delay="1000"/>
                                          </p:stCondLst>
                                        </p:cTn>
                                        <p:tgtEl>
                                          <p:spTgt spid="62"/>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1000"/>
                                        <p:tgtEl>
                                          <p:spTgt spid="63"/>
                                        </p:tgtEl>
                                      </p:cBhvr>
                                    </p:animEffect>
                                    <p:set>
                                      <p:cBhvr>
                                        <p:cTn id="85" dur="1" fill="hold">
                                          <p:stCondLst>
                                            <p:cond delay="1000"/>
                                          </p:stCondLst>
                                        </p:cTn>
                                        <p:tgtEl>
                                          <p:spTgt spid="63"/>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1000"/>
                                        <p:tgtEl>
                                          <p:spTgt spid="64"/>
                                        </p:tgtEl>
                                      </p:cBhvr>
                                    </p:animEffect>
                                    <p:set>
                                      <p:cBhvr>
                                        <p:cTn id="88" dur="1" fill="hold">
                                          <p:stCondLst>
                                            <p:cond delay="1000"/>
                                          </p:stCondLst>
                                        </p:cTn>
                                        <p:tgtEl>
                                          <p:spTgt spid="64"/>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1000"/>
                                        <p:tgtEl>
                                          <p:spTgt spid="65"/>
                                        </p:tgtEl>
                                      </p:cBhvr>
                                    </p:animEffect>
                                    <p:set>
                                      <p:cBhvr>
                                        <p:cTn id="91" dur="1" fill="hold">
                                          <p:stCondLst>
                                            <p:cond delay="1000"/>
                                          </p:stCondLst>
                                        </p:cTn>
                                        <p:tgtEl>
                                          <p:spTgt spid="65"/>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1000"/>
                                        <p:tgtEl>
                                          <p:spTgt spid="66"/>
                                        </p:tgtEl>
                                      </p:cBhvr>
                                    </p:animEffect>
                                    <p:set>
                                      <p:cBhvr>
                                        <p:cTn id="94" dur="1" fill="hold">
                                          <p:stCondLst>
                                            <p:cond delay="1000"/>
                                          </p:stCondLst>
                                        </p:cTn>
                                        <p:tgtEl>
                                          <p:spTgt spid="66"/>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1000"/>
                                        <p:tgtEl>
                                          <p:spTgt spid="67"/>
                                        </p:tgtEl>
                                      </p:cBhvr>
                                    </p:animEffect>
                                    <p:set>
                                      <p:cBhvr>
                                        <p:cTn id="97" dur="1" fill="hold">
                                          <p:stCondLst>
                                            <p:cond delay="1000"/>
                                          </p:stCondLst>
                                        </p:cTn>
                                        <p:tgtEl>
                                          <p:spTgt spid="67"/>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1000"/>
                                        <p:tgtEl>
                                          <p:spTgt spid="60"/>
                                        </p:tgtEl>
                                      </p:cBhvr>
                                    </p:animEffect>
                                    <p:set>
                                      <p:cBhvr>
                                        <p:cTn id="100" dur="1" fill="hold">
                                          <p:stCondLst>
                                            <p:cond delay="1000"/>
                                          </p:stCondLst>
                                        </p:cTn>
                                        <p:tgtEl>
                                          <p:spTgt spid="60"/>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nodeType="clickEffect">
                                  <p:stCondLst>
                                    <p:cond delay="0"/>
                                  </p:stCondLst>
                                  <p:childTnLst>
                                    <p:animEffect transition="out" filter="fade">
                                      <p:cBhvr>
                                        <p:cTn id="104" dur="1000"/>
                                        <p:tgtEl>
                                          <p:spTgt spid="36"/>
                                        </p:tgtEl>
                                      </p:cBhvr>
                                    </p:animEffect>
                                    <p:set>
                                      <p:cBhvr>
                                        <p:cTn id="105" dur="1" fill="hold">
                                          <p:stCondLst>
                                            <p:cond delay="1000"/>
                                          </p:stCondLst>
                                        </p:cTn>
                                        <p:tgtEl>
                                          <p:spTgt spid="36"/>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1000"/>
                                        <p:tgtEl>
                                          <p:spTgt spid="38"/>
                                        </p:tgtEl>
                                      </p:cBhvr>
                                    </p:animEffect>
                                    <p:set>
                                      <p:cBhvr>
                                        <p:cTn id="108" dur="1" fill="hold">
                                          <p:stCondLst>
                                            <p:cond delay="1000"/>
                                          </p:stCondLst>
                                        </p:cTn>
                                        <p:tgtEl>
                                          <p:spTgt spid="38"/>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1000"/>
                                        <p:tgtEl>
                                          <p:spTgt spid="39"/>
                                        </p:tgtEl>
                                      </p:cBhvr>
                                    </p:animEffect>
                                    <p:set>
                                      <p:cBhvr>
                                        <p:cTn id="111" dur="1" fill="hold">
                                          <p:stCondLst>
                                            <p:cond delay="1000"/>
                                          </p:stCondLst>
                                        </p:cTn>
                                        <p:tgtEl>
                                          <p:spTgt spid="39"/>
                                        </p:tgtEl>
                                        <p:attrNameLst>
                                          <p:attrName>style.visibility</p:attrName>
                                        </p:attrNameLst>
                                      </p:cBhvr>
                                      <p:to>
                                        <p:strVal val="hidden"/>
                                      </p:to>
                                    </p:set>
                                  </p:childTnLst>
                                </p:cTn>
                              </p:par>
                              <p:par>
                                <p:cTn id="112" presetID="10" presetClass="exit" presetSubtype="0" fill="hold" nodeType="withEffect">
                                  <p:stCondLst>
                                    <p:cond delay="0"/>
                                  </p:stCondLst>
                                  <p:childTnLst>
                                    <p:animEffect transition="out" filter="fade">
                                      <p:cBhvr>
                                        <p:cTn id="113" dur="1000"/>
                                        <p:tgtEl>
                                          <p:spTgt spid="40"/>
                                        </p:tgtEl>
                                      </p:cBhvr>
                                    </p:animEffect>
                                    <p:set>
                                      <p:cBhvr>
                                        <p:cTn id="114" dur="1" fill="hold">
                                          <p:stCondLst>
                                            <p:cond delay="1000"/>
                                          </p:stCondLst>
                                        </p:cTn>
                                        <p:tgtEl>
                                          <p:spTgt spid="40"/>
                                        </p:tgtEl>
                                        <p:attrNameLst>
                                          <p:attrName>style.visibility</p:attrName>
                                        </p:attrNameLst>
                                      </p:cBhvr>
                                      <p:to>
                                        <p:strVal val="hidden"/>
                                      </p:to>
                                    </p:set>
                                  </p:childTnLst>
                                </p:cTn>
                              </p:par>
                              <p:par>
                                <p:cTn id="115" presetID="10" presetClass="exit" presetSubtype="0" fill="hold" nodeType="withEffect">
                                  <p:stCondLst>
                                    <p:cond delay="0"/>
                                  </p:stCondLst>
                                  <p:childTnLst>
                                    <p:animEffect transition="out" filter="fade">
                                      <p:cBhvr>
                                        <p:cTn id="116" dur="1000"/>
                                        <p:tgtEl>
                                          <p:spTgt spid="41"/>
                                        </p:tgtEl>
                                      </p:cBhvr>
                                    </p:animEffect>
                                    <p:set>
                                      <p:cBhvr>
                                        <p:cTn id="117" dur="1" fill="hold">
                                          <p:stCondLst>
                                            <p:cond delay="1000"/>
                                          </p:stCondLst>
                                        </p:cTn>
                                        <p:tgtEl>
                                          <p:spTgt spid="41"/>
                                        </p:tgtEl>
                                        <p:attrNameLst>
                                          <p:attrName>style.visibility</p:attrName>
                                        </p:attrNameLst>
                                      </p:cBhvr>
                                      <p:to>
                                        <p:strVal val="hidden"/>
                                      </p:to>
                                    </p:set>
                                  </p:childTnLst>
                                </p:cTn>
                              </p:par>
                              <p:par>
                                <p:cTn id="118" presetID="10" presetClass="exit" presetSubtype="0" fill="hold" nodeType="withEffect">
                                  <p:stCondLst>
                                    <p:cond delay="0"/>
                                  </p:stCondLst>
                                  <p:childTnLst>
                                    <p:animEffect transition="out" filter="fade">
                                      <p:cBhvr>
                                        <p:cTn id="119" dur="1000"/>
                                        <p:tgtEl>
                                          <p:spTgt spid="42"/>
                                        </p:tgtEl>
                                      </p:cBhvr>
                                    </p:animEffect>
                                    <p:set>
                                      <p:cBhvr>
                                        <p:cTn id="120" dur="1" fill="hold">
                                          <p:stCondLst>
                                            <p:cond delay="1000"/>
                                          </p:stCondLst>
                                        </p:cTn>
                                        <p:tgtEl>
                                          <p:spTgt spid="42"/>
                                        </p:tgtEl>
                                        <p:attrNameLst>
                                          <p:attrName>style.visibility</p:attrName>
                                        </p:attrNameLst>
                                      </p:cBhvr>
                                      <p:to>
                                        <p:strVal val="hidden"/>
                                      </p:to>
                                    </p:set>
                                  </p:childTnLst>
                                </p:cTn>
                              </p:par>
                              <p:par>
                                <p:cTn id="121" presetID="10" presetClass="exit" presetSubtype="0" fill="hold" nodeType="withEffect">
                                  <p:stCondLst>
                                    <p:cond delay="0"/>
                                  </p:stCondLst>
                                  <p:childTnLst>
                                    <p:animEffect transition="out" filter="fade">
                                      <p:cBhvr>
                                        <p:cTn id="122" dur="1000"/>
                                        <p:tgtEl>
                                          <p:spTgt spid="43"/>
                                        </p:tgtEl>
                                      </p:cBhvr>
                                    </p:animEffect>
                                    <p:set>
                                      <p:cBhvr>
                                        <p:cTn id="123" dur="1" fill="hold">
                                          <p:stCondLst>
                                            <p:cond delay="1000"/>
                                          </p:stCondLst>
                                        </p:cTn>
                                        <p:tgtEl>
                                          <p:spTgt spid="43"/>
                                        </p:tgtEl>
                                        <p:attrNameLst>
                                          <p:attrName>style.visibility</p:attrName>
                                        </p:attrNameLst>
                                      </p:cBhvr>
                                      <p:to>
                                        <p:strVal val="hidden"/>
                                      </p:to>
                                    </p:set>
                                  </p:childTnLst>
                                </p:cTn>
                              </p:par>
                              <p:par>
                                <p:cTn id="124" presetID="10" presetClass="exit" presetSubtype="0" fill="hold" nodeType="withEffect">
                                  <p:stCondLst>
                                    <p:cond delay="0"/>
                                  </p:stCondLst>
                                  <p:childTnLst>
                                    <p:animEffect transition="out" filter="fade">
                                      <p:cBhvr>
                                        <p:cTn id="125" dur="1000"/>
                                        <p:tgtEl>
                                          <p:spTgt spid="52"/>
                                        </p:tgtEl>
                                      </p:cBhvr>
                                    </p:animEffect>
                                    <p:set>
                                      <p:cBhvr>
                                        <p:cTn id="126" dur="1" fill="hold">
                                          <p:stCondLst>
                                            <p:cond delay="1000"/>
                                          </p:stCondLst>
                                        </p:cTn>
                                        <p:tgtEl>
                                          <p:spTgt spid="52"/>
                                        </p:tgtEl>
                                        <p:attrNameLst>
                                          <p:attrName>style.visibility</p:attrName>
                                        </p:attrNameLst>
                                      </p:cBhvr>
                                      <p:to>
                                        <p:strVal val="hidden"/>
                                      </p:to>
                                    </p:set>
                                  </p:childTnLst>
                                </p:cTn>
                              </p:par>
                              <p:par>
                                <p:cTn id="127" presetID="10" presetClass="exit" presetSubtype="0" fill="hold" nodeType="withEffect">
                                  <p:stCondLst>
                                    <p:cond delay="0"/>
                                  </p:stCondLst>
                                  <p:childTnLst>
                                    <p:animEffect transition="out" filter="fade">
                                      <p:cBhvr>
                                        <p:cTn id="128" dur="1000"/>
                                        <p:tgtEl>
                                          <p:spTgt spid="53"/>
                                        </p:tgtEl>
                                      </p:cBhvr>
                                    </p:animEffect>
                                    <p:set>
                                      <p:cBhvr>
                                        <p:cTn id="129" dur="1" fill="hold">
                                          <p:stCondLst>
                                            <p:cond delay="1000"/>
                                          </p:stCondLst>
                                        </p:cTn>
                                        <p:tgtEl>
                                          <p:spTgt spid="53"/>
                                        </p:tgtEl>
                                        <p:attrNameLst>
                                          <p:attrName>style.visibility</p:attrName>
                                        </p:attrNameLst>
                                      </p:cBhvr>
                                      <p:to>
                                        <p:strVal val="hidden"/>
                                      </p:to>
                                    </p:set>
                                  </p:childTnLst>
                                </p:cTn>
                              </p:par>
                              <p:par>
                                <p:cTn id="130" presetID="10" presetClass="exit" presetSubtype="0" fill="hold" nodeType="withEffect">
                                  <p:stCondLst>
                                    <p:cond delay="0"/>
                                  </p:stCondLst>
                                  <p:childTnLst>
                                    <p:animEffect transition="out" filter="fade">
                                      <p:cBhvr>
                                        <p:cTn id="131" dur="1000"/>
                                        <p:tgtEl>
                                          <p:spTgt spid="54"/>
                                        </p:tgtEl>
                                      </p:cBhvr>
                                    </p:animEffect>
                                    <p:set>
                                      <p:cBhvr>
                                        <p:cTn id="132" dur="1" fill="hold">
                                          <p:stCondLst>
                                            <p:cond delay="1000"/>
                                          </p:stCondLst>
                                        </p:cTn>
                                        <p:tgtEl>
                                          <p:spTgt spid="54"/>
                                        </p:tgtEl>
                                        <p:attrNameLst>
                                          <p:attrName>style.visibility</p:attrName>
                                        </p:attrNameLst>
                                      </p:cBhvr>
                                      <p:to>
                                        <p:strVal val="hidden"/>
                                      </p:to>
                                    </p:set>
                                  </p:childTnLst>
                                </p:cTn>
                              </p:par>
                              <p:par>
                                <p:cTn id="133" presetID="10" presetClass="exit" presetSubtype="0" fill="hold" nodeType="withEffect">
                                  <p:stCondLst>
                                    <p:cond delay="0"/>
                                  </p:stCondLst>
                                  <p:childTnLst>
                                    <p:animEffect transition="out" filter="fade">
                                      <p:cBhvr>
                                        <p:cTn id="134" dur="1000"/>
                                        <p:tgtEl>
                                          <p:spTgt spid="55"/>
                                        </p:tgtEl>
                                      </p:cBhvr>
                                    </p:animEffect>
                                    <p:set>
                                      <p:cBhvr>
                                        <p:cTn id="135" dur="1" fill="hold">
                                          <p:stCondLst>
                                            <p:cond delay="1000"/>
                                          </p:stCondLst>
                                        </p:cTn>
                                        <p:tgtEl>
                                          <p:spTgt spid="55"/>
                                        </p:tgtEl>
                                        <p:attrNameLst>
                                          <p:attrName>style.visibility</p:attrName>
                                        </p:attrNameLst>
                                      </p:cBhvr>
                                      <p:to>
                                        <p:strVal val="hidden"/>
                                      </p:to>
                                    </p:set>
                                  </p:childTnLst>
                                </p:cTn>
                              </p:par>
                              <p:par>
                                <p:cTn id="136" presetID="10" presetClass="exit" presetSubtype="0" fill="hold" nodeType="withEffect">
                                  <p:stCondLst>
                                    <p:cond delay="0"/>
                                  </p:stCondLst>
                                  <p:childTnLst>
                                    <p:animEffect transition="out" filter="fade">
                                      <p:cBhvr>
                                        <p:cTn id="137" dur="1000"/>
                                        <p:tgtEl>
                                          <p:spTgt spid="56"/>
                                        </p:tgtEl>
                                      </p:cBhvr>
                                    </p:animEffect>
                                    <p:set>
                                      <p:cBhvr>
                                        <p:cTn id="138" dur="1" fill="hold">
                                          <p:stCondLst>
                                            <p:cond delay="1000"/>
                                          </p:stCondLst>
                                        </p:cTn>
                                        <p:tgtEl>
                                          <p:spTgt spid="56"/>
                                        </p:tgtEl>
                                        <p:attrNameLst>
                                          <p:attrName>style.visibility</p:attrName>
                                        </p:attrNameLst>
                                      </p:cBhvr>
                                      <p:to>
                                        <p:strVal val="hidden"/>
                                      </p:to>
                                    </p:set>
                                  </p:childTnLst>
                                </p:cTn>
                              </p:par>
                              <p:par>
                                <p:cTn id="139" presetID="10" presetClass="exit" presetSubtype="0" fill="hold" nodeType="withEffect">
                                  <p:stCondLst>
                                    <p:cond delay="0"/>
                                  </p:stCondLst>
                                  <p:childTnLst>
                                    <p:animEffect transition="out" filter="fade">
                                      <p:cBhvr>
                                        <p:cTn id="140" dur="1000"/>
                                        <p:tgtEl>
                                          <p:spTgt spid="57"/>
                                        </p:tgtEl>
                                      </p:cBhvr>
                                    </p:animEffect>
                                    <p:set>
                                      <p:cBhvr>
                                        <p:cTn id="141" dur="1" fill="hold">
                                          <p:stCondLst>
                                            <p:cond delay="1000"/>
                                          </p:stCondLst>
                                        </p:cTn>
                                        <p:tgtEl>
                                          <p:spTgt spid="57"/>
                                        </p:tgtEl>
                                        <p:attrNameLst>
                                          <p:attrName>style.visibility</p:attrName>
                                        </p:attrNameLst>
                                      </p:cBhvr>
                                      <p:to>
                                        <p:strVal val="hidden"/>
                                      </p:to>
                                    </p:set>
                                  </p:childTnLst>
                                </p:cTn>
                              </p:par>
                              <p:par>
                                <p:cTn id="142" presetID="10" presetClass="exit" presetSubtype="0" fill="hold" nodeType="withEffect">
                                  <p:stCondLst>
                                    <p:cond delay="0"/>
                                  </p:stCondLst>
                                  <p:childTnLst>
                                    <p:animEffect transition="out" filter="fade">
                                      <p:cBhvr>
                                        <p:cTn id="143" dur="1000"/>
                                        <p:tgtEl>
                                          <p:spTgt spid="58"/>
                                        </p:tgtEl>
                                      </p:cBhvr>
                                    </p:animEffect>
                                    <p:set>
                                      <p:cBhvr>
                                        <p:cTn id="144" dur="1" fill="hold">
                                          <p:stCondLst>
                                            <p:cond delay="1000"/>
                                          </p:stCondLst>
                                        </p:cTn>
                                        <p:tgtEl>
                                          <p:spTgt spid="58"/>
                                        </p:tgtEl>
                                        <p:attrNameLst>
                                          <p:attrName>style.visibility</p:attrName>
                                        </p:attrNameLst>
                                      </p:cBhvr>
                                      <p:to>
                                        <p:strVal val="hidden"/>
                                      </p:to>
                                    </p:set>
                                  </p:childTnLst>
                                </p:cTn>
                              </p:par>
                              <p:par>
                                <p:cTn id="145" presetID="10" presetClass="exit" presetSubtype="0" fill="hold" nodeType="withEffect">
                                  <p:stCondLst>
                                    <p:cond delay="0"/>
                                  </p:stCondLst>
                                  <p:childTnLst>
                                    <p:animEffect transition="out" filter="fade">
                                      <p:cBhvr>
                                        <p:cTn id="146" dur="1000"/>
                                        <p:tgtEl>
                                          <p:spTgt spid="59"/>
                                        </p:tgtEl>
                                      </p:cBhvr>
                                    </p:animEffect>
                                    <p:set>
                                      <p:cBhvr>
                                        <p:cTn id="147" dur="1" fill="hold">
                                          <p:stCondLst>
                                            <p:cond delay="1000"/>
                                          </p:stCondLst>
                                        </p:cTn>
                                        <p:tgtEl>
                                          <p:spTgt spid="59"/>
                                        </p:tgtEl>
                                        <p:attrNameLst>
                                          <p:attrName>style.visibility</p:attrName>
                                        </p:attrNameLst>
                                      </p:cBhvr>
                                      <p:to>
                                        <p:strVal val="hidden"/>
                                      </p:to>
                                    </p:set>
                                  </p:childTnLst>
                                </p:cTn>
                              </p:par>
                              <p:par>
                                <p:cTn id="148" presetID="10" presetClass="exit" presetSubtype="0" fill="hold" nodeType="withEffect">
                                  <p:stCondLst>
                                    <p:cond delay="0"/>
                                  </p:stCondLst>
                                  <p:childTnLst>
                                    <p:animEffect transition="out" filter="fade">
                                      <p:cBhvr>
                                        <p:cTn id="149" dur="1000"/>
                                        <p:tgtEl>
                                          <p:spTgt spid="37"/>
                                        </p:tgtEl>
                                      </p:cBhvr>
                                    </p:animEffect>
                                    <p:set>
                                      <p:cBhvr>
                                        <p:cTn id="150" dur="1" fill="hold">
                                          <p:stCondLst>
                                            <p:cond delay="1000"/>
                                          </p:stCondLst>
                                        </p:cTn>
                                        <p:tgtEl>
                                          <p:spTgt spid="37"/>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nodeType="clickEffect">
                                  <p:stCondLst>
                                    <p:cond delay="0"/>
                                  </p:stCondLst>
                                  <p:childTnLst>
                                    <p:animEffect transition="out" filter="fade">
                                      <p:cBhvr>
                                        <p:cTn id="154" dur="1000"/>
                                        <p:tgtEl>
                                          <p:spTgt spid="8"/>
                                        </p:tgtEl>
                                      </p:cBhvr>
                                    </p:animEffect>
                                    <p:set>
                                      <p:cBhvr>
                                        <p:cTn id="155" dur="1" fill="hold">
                                          <p:stCondLst>
                                            <p:cond delay="1000"/>
                                          </p:stCondLst>
                                        </p:cTn>
                                        <p:tgtEl>
                                          <p:spTgt spid="8"/>
                                        </p:tgtEl>
                                        <p:attrNameLst>
                                          <p:attrName>style.visibility</p:attrName>
                                        </p:attrNameLst>
                                      </p:cBhvr>
                                      <p:to>
                                        <p:strVal val="hidden"/>
                                      </p:to>
                                    </p:set>
                                  </p:childTnLst>
                                </p:cTn>
                              </p:par>
                              <p:par>
                                <p:cTn id="156" presetID="10" presetClass="exit" presetSubtype="0" fill="hold" nodeType="withEffect">
                                  <p:stCondLst>
                                    <p:cond delay="0"/>
                                  </p:stCondLst>
                                  <p:childTnLst>
                                    <p:animEffect transition="out" filter="fade">
                                      <p:cBhvr>
                                        <p:cTn id="157" dur="1000"/>
                                        <p:tgtEl>
                                          <p:spTgt spid="9"/>
                                        </p:tgtEl>
                                      </p:cBhvr>
                                    </p:animEffect>
                                    <p:set>
                                      <p:cBhvr>
                                        <p:cTn id="158" dur="1" fill="hold">
                                          <p:stCondLst>
                                            <p:cond delay="1000"/>
                                          </p:stCondLst>
                                        </p:cTn>
                                        <p:tgtEl>
                                          <p:spTgt spid="9"/>
                                        </p:tgtEl>
                                        <p:attrNameLst>
                                          <p:attrName>style.visibility</p:attrName>
                                        </p:attrNameLst>
                                      </p:cBhvr>
                                      <p:to>
                                        <p:strVal val="hidden"/>
                                      </p:to>
                                    </p:set>
                                  </p:childTnLst>
                                </p:cTn>
                              </p:par>
                              <p:par>
                                <p:cTn id="159" presetID="10" presetClass="exit" presetSubtype="0" fill="hold" nodeType="withEffect">
                                  <p:stCondLst>
                                    <p:cond delay="0"/>
                                  </p:stCondLst>
                                  <p:childTnLst>
                                    <p:animEffect transition="out" filter="fade">
                                      <p:cBhvr>
                                        <p:cTn id="160" dur="1000"/>
                                        <p:tgtEl>
                                          <p:spTgt spid="10"/>
                                        </p:tgtEl>
                                      </p:cBhvr>
                                    </p:animEffect>
                                    <p:set>
                                      <p:cBhvr>
                                        <p:cTn id="161" dur="1" fill="hold">
                                          <p:stCondLst>
                                            <p:cond delay="1000"/>
                                          </p:stCondLst>
                                        </p:cTn>
                                        <p:tgtEl>
                                          <p:spTgt spid="10"/>
                                        </p:tgtEl>
                                        <p:attrNameLst>
                                          <p:attrName>style.visibility</p:attrName>
                                        </p:attrNameLst>
                                      </p:cBhvr>
                                      <p:to>
                                        <p:strVal val="hidden"/>
                                      </p:to>
                                    </p:set>
                                  </p:childTnLst>
                                </p:cTn>
                              </p:par>
                              <p:par>
                                <p:cTn id="162" presetID="10" presetClass="exit" presetSubtype="0" fill="hold" nodeType="withEffect">
                                  <p:stCondLst>
                                    <p:cond delay="0"/>
                                  </p:stCondLst>
                                  <p:childTnLst>
                                    <p:animEffect transition="out" filter="fade">
                                      <p:cBhvr>
                                        <p:cTn id="163" dur="1000"/>
                                        <p:tgtEl>
                                          <p:spTgt spid="11"/>
                                        </p:tgtEl>
                                      </p:cBhvr>
                                    </p:animEffect>
                                    <p:set>
                                      <p:cBhvr>
                                        <p:cTn id="164" dur="1" fill="hold">
                                          <p:stCondLst>
                                            <p:cond delay="1000"/>
                                          </p:stCondLst>
                                        </p:cTn>
                                        <p:tgtEl>
                                          <p:spTgt spid="11"/>
                                        </p:tgtEl>
                                        <p:attrNameLst>
                                          <p:attrName>style.visibility</p:attrName>
                                        </p:attrNameLst>
                                      </p:cBhvr>
                                      <p:to>
                                        <p:strVal val="hidden"/>
                                      </p:to>
                                    </p:set>
                                  </p:childTnLst>
                                </p:cTn>
                              </p:par>
                              <p:par>
                                <p:cTn id="165" presetID="10" presetClass="exit" presetSubtype="0" fill="hold" nodeType="withEffect">
                                  <p:stCondLst>
                                    <p:cond delay="0"/>
                                  </p:stCondLst>
                                  <p:childTnLst>
                                    <p:animEffect transition="out" filter="fade">
                                      <p:cBhvr>
                                        <p:cTn id="166" dur="1000"/>
                                        <p:tgtEl>
                                          <p:spTgt spid="25"/>
                                        </p:tgtEl>
                                      </p:cBhvr>
                                    </p:animEffect>
                                    <p:set>
                                      <p:cBhvr>
                                        <p:cTn id="167" dur="1" fill="hold">
                                          <p:stCondLst>
                                            <p:cond delay="1000"/>
                                          </p:stCondLst>
                                        </p:cTn>
                                        <p:tgtEl>
                                          <p:spTgt spid="25"/>
                                        </p:tgtEl>
                                        <p:attrNameLst>
                                          <p:attrName>style.visibility</p:attrName>
                                        </p:attrNameLst>
                                      </p:cBhvr>
                                      <p:to>
                                        <p:strVal val="hidden"/>
                                      </p:to>
                                    </p:set>
                                  </p:childTnLst>
                                </p:cTn>
                              </p:par>
                              <p:par>
                                <p:cTn id="168" presetID="10" presetClass="exit" presetSubtype="0" fill="hold" nodeType="withEffect">
                                  <p:stCondLst>
                                    <p:cond delay="0"/>
                                  </p:stCondLst>
                                  <p:childTnLst>
                                    <p:animEffect transition="out" filter="fade">
                                      <p:cBhvr>
                                        <p:cTn id="169" dur="1000"/>
                                        <p:tgtEl>
                                          <p:spTgt spid="26"/>
                                        </p:tgtEl>
                                      </p:cBhvr>
                                    </p:animEffect>
                                    <p:set>
                                      <p:cBhvr>
                                        <p:cTn id="170" dur="1" fill="hold">
                                          <p:stCondLst>
                                            <p:cond delay="1000"/>
                                          </p:stCondLst>
                                        </p:cTn>
                                        <p:tgtEl>
                                          <p:spTgt spid="26"/>
                                        </p:tgtEl>
                                        <p:attrNameLst>
                                          <p:attrName>style.visibility</p:attrName>
                                        </p:attrNameLst>
                                      </p:cBhvr>
                                      <p:to>
                                        <p:strVal val="hidden"/>
                                      </p:to>
                                    </p:set>
                                  </p:childTnLst>
                                </p:cTn>
                              </p:par>
                              <p:par>
                                <p:cTn id="171" presetID="10" presetClass="exit" presetSubtype="0" fill="hold" nodeType="withEffect">
                                  <p:stCondLst>
                                    <p:cond delay="0"/>
                                  </p:stCondLst>
                                  <p:childTnLst>
                                    <p:animEffect transition="out" filter="fade">
                                      <p:cBhvr>
                                        <p:cTn id="172" dur="1000"/>
                                        <p:tgtEl>
                                          <p:spTgt spid="27"/>
                                        </p:tgtEl>
                                      </p:cBhvr>
                                    </p:animEffect>
                                    <p:set>
                                      <p:cBhvr>
                                        <p:cTn id="173" dur="1" fill="hold">
                                          <p:stCondLst>
                                            <p:cond delay="1000"/>
                                          </p:stCondLst>
                                        </p:cTn>
                                        <p:tgtEl>
                                          <p:spTgt spid="27"/>
                                        </p:tgtEl>
                                        <p:attrNameLst>
                                          <p:attrName>style.visibility</p:attrName>
                                        </p:attrNameLst>
                                      </p:cBhvr>
                                      <p:to>
                                        <p:strVal val="hidden"/>
                                      </p:to>
                                    </p:set>
                                  </p:childTnLst>
                                </p:cTn>
                              </p:par>
                              <p:par>
                                <p:cTn id="174" presetID="10" presetClass="exit" presetSubtype="0" fill="hold" nodeType="withEffect">
                                  <p:stCondLst>
                                    <p:cond delay="0"/>
                                  </p:stCondLst>
                                  <p:childTnLst>
                                    <p:animEffect transition="out" filter="fade">
                                      <p:cBhvr>
                                        <p:cTn id="175" dur="1000"/>
                                        <p:tgtEl>
                                          <p:spTgt spid="24"/>
                                        </p:tgtEl>
                                      </p:cBhvr>
                                    </p:animEffect>
                                    <p:set>
                                      <p:cBhvr>
                                        <p:cTn id="176" dur="1" fill="hold">
                                          <p:stCondLst>
                                            <p:cond delay="1000"/>
                                          </p:stCondLst>
                                        </p:cTn>
                                        <p:tgtEl>
                                          <p:spTgt spid="24"/>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0" presetClass="exit" presetSubtype="0" fill="hold" nodeType="clickEffect">
                                  <p:stCondLst>
                                    <p:cond delay="0"/>
                                  </p:stCondLst>
                                  <p:childTnLst>
                                    <p:animEffect transition="out" filter="fade">
                                      <p:cBhvr>
                                        <p:cTn id="180" dur="1000"/>
                                        <p:tgtEl>
                                          <p:spTgt spid="21"/>
                                        </p:tgtEl>
                                      </p:cBhvr>
                                    </p:animEffect>
                                    <p:set>
                                      <p:cBhvr>
                                        <p:cTn id="181" dur="1" fill="hold">
                                          <p:stCondLst>
                                            <p:cond delay="1000"/>
                                          </p:stCondLst>
                                        </p:cTn>
                                        <p:tgtEl>
                                          <p:spTgt spid="21"/>
                                        </p:tgtEl>
                                        <p:attrNameLst>
                                          <p:attrName>style.visibility</p:attrName>
                                        </p:attrNameLst>
                                      </p:cBhvr>
                                      <p:to>
                                        <p:strVal val="hidden"/>
                                      </p:to>
                                    </p:set>
                                  </p:childTnLst>
                                </p:cTn>
                              </p:par>
                              <p:par>
                                <p:cTn id="182" presetID="10" presetClass="exit" presetSubtype="0" fill="hold" nodeType="withEffect">
                                  <p:stCondLst>
                                    <p:cond delay="0"/>
                                  </p:stCondLst>
                                  <p:childTnLst>
                                    <p:animEffect transition="out" filter="fade">
                                      <p:cBhvr>
                                        <p:cTn id="183" dur="1000"/>
                                        <p:tgtEl>
                                          <p:spTgt spid="22"/>
                                        </p:tgtEl>
                                      </p:cBhvr>
                                    </p:animEffect>
                                    <p:set>
                                      <p:cBhvr>
                                        <p:cTn id="184" dur="1" fill="hold">
                                          <p:stCondLst>
                                            <p:cond delay="1000"/>
                                          </p:stCondLst>
                                        </p:cTn>
                                        <p:tgtEl>
                                          <p:spTgt spid="22"/>
                                        </p:tgtEl>
                                        <p:attrNameLst>
                                          <p:attrName>style.visibility</p:attrName>
                                        </p:attrNameLst>
                                      </p:cBhvr>
                                      <p:to>
                                        <p:strVal val="hidden"/>
                                      </p:to>
                                    </p:set>
                                  </p:childTnLst>
                                </p:cTn>
                              </p:par>
                              <p:par>
                                <p:cTn id="185" presetID="10" presetClass="exit" presetSubtype="0" fill="hold" nodeType="withEffect">
                                  <p:stCondLst>
                                    <p:cond delay="0"/>
                                  </p:stCondLst>
                                  <p:childTnLst>
                                    <p:animEffect transition="out" filter="fade">
                                      <p:cBhvr>
                                        <p:cTn id="186" dur="1000"/>
                                        <p:tgtEl>
                                          <p:spTgt spid="23"/>
                                        </p:tgtEl>
                                      </p:cBhvr>
                                    </p:animEffect>
                                    <p:set>
                                      <p:cBhvr>
                                        <p:cTn id="187" dur="1" fill="hold">
                                          <p:stCondLst>
                                            <p:cond delay="1000"/>
                                          </p:stCondLst>
                                        </p:cTn>
                                        <p:tgtEl>
                                          <p:spTgt spid="23"/>
                                        </p:tgtEl>
                                        <p:attrNameLst>
                                          <p:attrName>style.visibility</p:attrName>
                                        </p:attrNameLst>
                                      </p:cBhvr>
                                      <p:to>
                                        <p:strVal val="hidden"/>
                                      </p:to>
                                    </p:set>
                                  </p:childTnLst>
                                </p:cTn>
                              </p:par>
                              <p:par>
                                <p:cTn id="188" presetID="10" presetClass="exit" presetSubtype="0" fill="hold" nodeType="withEffect">
                                  <p:stCondLst>
                                    <p:cond delay="0"/>
                                  </p:stCondLst>
                                  <p:childTnLst>
                                    <p:animEffect transition="out" filter="fade">
                                      <p:cBhvr>
                                        <p:cTn id="189" dur="1000"/>
                                        <p:tgtEl>
                                          <p:spTgt spid="20"/>
                                        </p:tgtEl>
                                      </p:cBhvr>
                                    </p:animEffect>
                                    <p:set>
                                      <p:cBhvr>
                                        <p:cTn id="190" dur="1" fill="hold">
                                          <p:stCondLst>
                                            <p:cond delay="1000"/>
                                          </p:stCondLst>
                                        </p:cTn>
                                        <p:tgtEl>
                                          <p:spTgt spid="20"/>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10" presetClass="exit" presetSubtype="0" fill="hold" nodeType="clickEffect">
                                  <p:stCondLst>
                                    <p:cond delay="0"/>
                                  </p:stCondLst>
                                  <p:childTnLst>
                                    <p:animEffect transition="out" filter="fade">
                                      <p:cBhvr>
                                        <p:cTn id="194" dur="1000"/>
                                        <p:tgtEl>
                                          <p:spTgt spid="7"/>
                                        </p:tgtEl>
                                      </p:cBhvr>
                                    </p:animEffect>
                                    <p:set>
                                      <p:cBhvr>
                                        <p:cTn id="195" dur="1" fill="hold">
                                          <p:stCondLst>
                                            <p:cond delay="1000"/>
                                          </p:stCondLst>
                                        </p:cTn>
                                        <p:tgtEl>
                                          <p:spTgt spid="7"/>
                                        </p:tgtEl>
                                        <p:attrNameLst>
                                          <p:attrName>style.visibility</p:attrName>
                                        </p:attrNameLst>
                                      </p:cBhvr>
                                      <p:to>
                                        <p:strVal val="hidden"/>
                                      </p:to>
                                    </p:set>
                                  </p:childTnLst>
                                </p:cTn>
                              </p:par>
                              <p:par>
                                <p:cTn id="196" presetID="10" presetClass="exit" presetSubtype="0" fill="hold" nodeType="withEffect">
                                  <p:stCondLst>
                                    <p:cond delay="0"/>
                                  </p:stCondLst>
                                  <p:childTnLst>
                                    <p:animEffect transition="out" filter="fade">
                                      <p:cBhvr>
                                        <p:cTn id="197" dur="1000"/>
                                        <p:tgtEl>
                                          <p:spTgt spid="6"/>
                                        </p:tgtEl>
                                      </p:cBhvr>
                                    </p:animEffect>
                                    <p:set>
                                      <p:cBhvr>
                                        <p:cTn id="198" dur="1" fill="hold">
                                          <p:stCondLst>
                                            <p:cond delay="1000"/>
                                          </p:stCondLst>
                                        </p:cTn>
                                        <p:tgtEl>
                                          <p:spTgt spid="6"/>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0" presetClass="exit" presetSubtype="0" fill="hold" nodeType="clickEffect">
                                  <p:stCondLst>
                                    <p:cond delay="0"/>
                                  </p:stCondLst>
                                  <p:childTnLst>
                                    <p:animEffect transition="out" filter="fade">
                                      <p:cBhvr>
                                        <p:cTn id="202" dur="1000"/>
                                        <p:tgtEl>
                                          <p:spTgt spid="5"/>
                                        </p:tgtEl>
                                      </p:cBhvr>
                                    </p:animEffect>
                                    <p:set>
                                      <p:cBhvr>
                                        <p:cTn id="203" dur="1" fill="hold">
                                          <p:stCondLst>
                                            <p:cond delay="100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7993" y="935260"/>
            <a:ext cx="10058400" cy="660981"/>
          </a:xfrm>
        </p:spPr>
        <p:txBody>
          <a:bodyPr/>
          <a:lstStyle/>
          <a:p>
            <a:pPr marL="0" lvl="0" indent="0">
              <a:buNone/>
            </a:pPr>
            <a:r>
              <a:rPr lang="en" sz="2800" b="1" dirty="0">
                <a:solidFill>
                  <a:srgbClr val="11323B"/>
                </a:solidFill>
                <a:latin typeface="Raleway"/>
                <a:ea typeface="Raleway"/>
                <a:cs typeface="Raleway"/>
                <a:sym typeface="Raleway"/>
              </a:rPr>
              <a:t>U(t) = 100 (½)</a:t>
            </a:r>
          </a:p>
          <a:p>
            <a:pPr marL="0" indent="0">
              <a:buNone/>
            </a:pPr>
            <a:endParaRPr lang="en-US" dirty="0"/>
          </a:p>
        </p:txBody>
      </p:sp>
      <p:sp>
        <p:nvSpPr>
          <p:cNvPr id="4" name="Shape 651"/>
          <p:cNvSpPr txBox="1"/>
          <p:nvPr/>
        </p:nvSpPr>
        <p:spPr>
          <a:xfrm>
            <a:off x="3175093" y="719860"/>
            <a:ext cx="731100" cy="430800"/>
          </a:xfrm>
          <a:prstGeom prst="rect">
            <a:avLst/>
          </a:prstGeom>
          <a:noFill/>
          <a:ln>
            <a:noFill/>
          </a:ln>
        </p:spPr>
        <p:txBody>
          <a:bodyPr wrap="square" lIns="91425" tIns="91425" rIns="91425" bIns="91425" anchor="t" anchorCtr="0">
            <a:noAutofit/>
          </a:bodyPr>
          <a:lstStyle/>
          <a:p>
            <a:pPr lvl="0">
              <a:spcBef>
                <a:spcPts val="0"/>
              </a:spcBef>
              <a:buNone/>
            </a:pPr>
            <a:r>
              <a:rPr lang="en" sz="1600" b="1" dirty="0">
                <a:latin typeface="Raleway"/>
                <a:ea typeface="Raleway"/>
                <a:cs typeface="Raleway"/>
                <a:sym typeface="Raleway"/>
              </a:rPr>
              <a:t>t/4.5</a:t>
            </a:r>
          </a:p>
        </p:txBody>
      </p:sp>
      <p:pic>
        <p:nvPicPr>
          <p:cNvPr id="5" name="Shape 644"/>
          <p:cNvPicPr preferRelativeResize="0"/>
          <p:nvPr/>
        </p:nvPicPr>
        <p:blipFill>
          <a:blip r:embed="rId2">
            <a:alphaModFix/>
          </a:blip>
          <a:stretch>
            <a:fillRect/>
          </a:stretch>
        </p:blipFill>
        <p:spPr>
          <a:xfrm>
            <a:off x="1162993" y="1890916"/>
            <a:ext cx="2743200" cy="2686050"/>
          </a:xfrm>
          <a:prstGeom prst="rect">
            <a:avLst/>
          </a:prstGeom>
          <a:noFill/>
          <a:ln>
            <a:noFill/>
          </a:ln>
        </p:spPr>
      </p:pic>
      <p:pic>
        <p:nvPicPr>
          <p:cNvPr id="6" name="Shape 645"/>
          <p:cNvPicPr preferRelativeResize="0"/>
          <p:nvPr/>
        </p:nvPicPr>
        <p:blipFill rotWithShape="1">
          <a:blip r:embed="rId3">
            <a:alphaModFix/>
          </a:blip>
          <a:srcRect b="3091"/>
          <a:stretch/>
        </p:blipFill>
        <p:spPr>
          <a:xfrm>
            <a:off x="3801168" y="1890916"/>
            <a:ext cx="2771775" cy="2686050"/>
          </a:xfrm>
          <a:prstGeom prst="rect">
            <a:avLst/>
          </a:prstGeom>
          <a:noFill/>
          <a:ln>
            <a:noFill/>
          </a:ln>
        </p:spPr>
      </p:pic>
      <p:pic>
        <p:nvPicPr>
          <p:cNvPr id="7" name="Shape 646"/>
          <p:cNvPicPr preferRelativeResize="0"/>
          <p:nvPr/>
        </p:nvPicPr>
        <p:blipFill rotWithShape="1">
          <a:blip r:embed="rId4">
            <a:alphaModFix/>
          </a:blip>
          <a:srcRect b="2771"/>
          <a:stretch/>
        </p:blipFill>
        <p:spPr>
          <a:xfrm>
            <a:off x="6479518" y="1890916"/>
            <a:ext cx="2771775" cy="2686050"/>
          </a:xfrm>
          <a:prstGeom prst="rect">
            <a:avLst/>
          </a:prstGeom>
          <a:noFill/>
          <a:ln>
            <a:noFill/>
          </a:ln>
        </p:spPr>
      </p:pic>
      <p:sp>
        <p:nvSpPr>
          <p:cNvPr id="8" name="Shape 647"/>
          <p:cNvSpPr txBox="1"/>
          <p:nvPr/>
        </p:nvSpPr>
        <p:spPr>
          <a:xfrm>
            <a:off x="1117993" y="1811641"/>
            <a:ext cx="520200" cy="499800"/>
          </a:xfrm>
          <a:prstGeom prst="rect">
            <a:avLst/>
          </a:prstGeom>
          <a:noFill/>
          <a:ln>
            <a:noFill/>
          </a:ln>
        </p:spPr>
        <p:txBody>
          <a:bodyPr wrap="square" lIns="91425" tIns="91425" rIns="91425" bIns="91425" anchor="t" anchorCtr="0">
            <a:noAutofit/>
          </a:bodyPr>
          <a:lstStyle/>
          <a:p>
            <a:pPr lvl="0">
              <a:spcBef>
                <a:spcPts val="0"/>
              </a:spcBef>
              <a:buNone/>
            </a:pPr>
            <a:r>
              <a:rPr lang="en" sz="1800" b="1">
                <a:solidFill>
                  <a:srgbClr val="11323B"/>
                </a:solidFill>
                <a:latin typeface="Raleway"/>
                <a:ea typeface="Raleway"/>
                <a:cs typeface="Raleway"/>
                <a:sym typeface="Raleway"/>
              </a:rPr>
              <a:t>i.</a:t>
            </a:r>
          </a:p>
        </p:txBody>
      </p:sp>
      <p:sp>
        <p:nvSpPr>
          <p:cNvPr id="9" name="Shape 648"/>
          <p:cNvSpPr txBox="1"/>
          <p:nvPr/>
        </p:nvSpPr>
        <p:spPr>
          <a:xfrm>
            <a:off x="3708793" y="1811641"/>
            <a:ext cx="520200" cy="499800"/>
          </a:xfrm>
          <a:prstGeom prst="rect">
            <a:avLst/>
          </a:prstGeom>
          <a:noFill/>
          <a:ln>
            <a:noFill/>
          </a:ln>
        </p:spPr>
        <p:txBody>
          <a:bodyPr wrap="square" lIns="91425" tIns="91425" rIns="91425" bIns="91425" anchor="t" anchorCtr="0">
            <a:noAutofit/>
          </a:bodyPr>
          <a:lstStyle/>
          <a:p>
            <a:pPr lvl="0" rtl="0">
              <a:spcBef>
                <a:spcPts val="0"/>
              </a:spcBef>
              <a:buNone/>
            </a:pPr>
            <a:r>
              <a:rPr lang="en" sz="1800" b="1">
                <a:solidFill>
                  <a:srgbClr val="11323B"/>
                </a:solidFill>
                <a:latin typeface="Raleway"/>
                <a:ea typeface="Raleway"/>
                <a:cs typeface="Raleway"/>
                <a:sym typeface="Raleway"/>
              </a:rPr>
              <a:t>ii.</a:t>
            </a:r>
          </a:p>
        </p:txBody>
      </p:sp>
      <p:sp>
        <p:nvSpPr>
          <p:cNvPr id="10" name="Shape 649"/>
          <p:cNvSpPr txBox="1"/>
          <p:nvPr/>
        </p:nvSpPr>
        <p:spPr>
          <a:xfrm>
            <a:off x="6252868" y="1811641"/>
            <a:ext cx="567000" cy="499800"/>
          </a:xfrm>
          <a:prstGeom prst="rect">
            <a:avLst/>
          </a:prstGeom>
          <a:noFill/>
          <a:ln>
            <a:noFill/>
          </a:ln>
        </p:spPr>
        <p:txBody>
          <a:bodyPr wrap="square" lIns="91425" tIns="91425" rIns="91425" bIns="91425" anchor="t" anchorCtr="0">
            <a:noAutofit/>
          </a:bodyPr>
          <a:lstStyle/>
          <a:p>
            <a:pPr lvl="0" rtl="0">
              <a:spcBef>
                <a:spcPts val="0"/>
              </a:spcBef>
              <a:buNone/>
            </a:pPr>
            <a:r>
              <a:rPr lang="en" sz="1800" b="1">
                <a:solidFill>
                  <a:srgbClr val="11323B"/>
                </a:solidFill>
                <a:latin typeface="Raleway"/>
                <a:ea typeface="Raleway"/>
                <a:cs typeface="Raleway"/>
                <a:sym typeface="Raleway"/>
              </a:rPr>
              <a:t>iii.</a:t>
            </a:r>
          </a:p>
        </p:txBody>
      </p:sp>
    </p:spTree>
    <p:extLst>
      <p:ext uri="{BB962C8B-B14F-4D97-AF65-F5344CB8AC3E}">
        <p14:creationId xmlns:p14="http://schemas.microsoft.com/office/powerpoint/2010/main" val="187744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4" name="Content Placeholder 3"/>
          <p:cNvSpPr>
            <a:spLocks noGrp="1"/>
          </p:cNvSpPr>
          <p:nvPr>
            <p:ph idx="1"/>
          </p:nvPr>
        </p:nvSpPr>
        <p:spPr/>
        <p:txBody>
          <a:bodyPr>
            <a:normAutofit lnSpcReduction="10000"/>
          </a:bodyPr>
          <a:lstStyle/>
          <a:p>
            <a:pPr lvl="0">
              <a:spcBef>
                <a:spcPts val="0"/>
              </a:spcBef>
              <a:buNone/>
            </a:pPr>
            <a:r>
              <a:rPr lang="en" dirty="0"/>
              <a:t>Identify if the scenarios described below are linear, exponential, or neither. Justify your answer.</a:t>
            </a:r>
          </a:p>
          <a:p>
            <a:pPr lvl="0">
              <a:spcBef>
                <a:spcPts val="0"/>
              </a:spcBef>
              <a:buNone/>
            </a:pPr>
            <a:endParaRPr lang="en" dirty="0"/>
          </a:p>
          <a:p>
            <a:pPr marL="457200" lvl="0" indent="-228600">
              <a:spcBef>
                <a:spcPts val="0"/>
              </a:spcBef>
              <a:buAutoNum type="alphaLcPeriod"/>
            </a:pPr>
            <a:r>
              <a:rPr lang="en" dirty="0"/>
              <a:t>From 1910 until 2010 the growth rate of the United States has been steady at about 1.5% per year. The population in 1910 was about 92,000,000.</a:t>
            </a:r>
          </a:p>
          <a:p>
            <a:pPr lvl="0">
              <a:spcBef>
                <a:spcPts val="0"/>
              </a:spcBef>
              <a:buNone/>
            </a:pPr>
            <a:endParaRPr lang="en" dirty="0"/>
          </a:p>
          <a:p>
            <a:pPr marL="457200" lvl="0" indent="-228600">
              <a:spcBef>
                <a:spcPts val="0"/>
              </a:spcBef>
              <a:buAutoNum type="alphaLcPeriod"/>
            </a:pPr>
            <a:r>
              <a:rPr lang="en" dirty="0"/>
              <a:t>The circumference of a circle as a function of the radius.</a:t>
            </a:r>
          </a:p>
          <a:p>
            <a:pPr lvl="0">
              <a:spcBef>
                <a:spcPts val="0"/>
              </a:spcBef>
              <a:buNone/>
            </a:pPr>
            <a:endParaRPr lang="en" dirty="0"/>
          </a:p>
          <a:p>
            <a:pPr marL="457200" lvl="0" indent="-228600">
              <a:spcBef>
                <a:spcPts val="0"/>
              </a:spcBef>
              <a:buAutoNum type="alphaLcPeriod"/>
            </a:pPr>
            <a:r>
              <a:rPr lang="en" dirty="0"/>
              <a:t>According to an old legend, an Indian King played a game of chess with a traveling sage on a beautiful, hand-made chessboard. The sage requested, as reward for winning the game, one grain of rice for the first square, two grains for the second, four grains for the third, and so on for the whole chess board. How many grains of rice would the sage win for the nth square?</a:t>
            </a:r>
          </a:p>
          <a:p>
            <a:pPr lvl="0">
              <a:spcBef>
                <a:spcPts val="0"/>
              </a:spcBef>
              <a:buNone/>
            </a:pPr>
            <a:endParaRPr lang="en" dirty="0"/>
          </a:p>
          <a:p>
            <a:pPr marL="457200" lvl="0" indent="-228600">
              <a:spcBef>
                <a:spcPts val="0"/>
              </a:spcBef>
              <a:buAutoNum type="alphaLcPeriod"/>
            </a:pPr>
            <a:r>
              <a:rPr lang="en" dirty="0"/>
              <a:t>The volume of a cube as a function of its side length.</a:t>
            </a:r>
          </a:p>
          <a:p>
            <a:pPr marL="0" indent="0">
              <a:buNone/>
            </a:pPr>
            <a:endParaRPr lang="en-US" dirty="0"/>
          </a:p>
        </p:txBody>
      </p:sp>
      <p:sp>
        <p:nvSpPr>
          <p:cNvPr id="8" name="Shape 111"/>
          <p:cNvSpPr txBox="1"/>
          <p:nvPr/>
        </p:nvSpPr>
        <p:spPr>
          <a:xfrm>
            <a:off x="9393271" y="3016753"/>
            <a:ext cx="1383586" cy="3837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Exponential</a:t>
            </a:r>
          </a:p>
        </p:txBody>
      </p:sp>
      <p:sp>
        <p:nvSpPr>
          <p:cNvPr id="9" name="Shape 112"/>
          <p:cNvSpPr txBox="1"/>
          <p:nvPr/>
        </p:nvSpPr>
        <p:spPr>
          <a:xfrm>
            <a:off x="8183671" y="3513192"/>
            <a:ext cx="1209600" cy="3837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Linear</a:t>
            </a:r>
          </a:p>
        </p:txBody>
      </p:sp>
      <p:sp>
        <p:nvSpPr>
          <p:cNvPr id="10" name="Shape 113"/>
          <p:cNvSpPr txBox="1"/>
          <p:nvPr/>
        </p:nvSpPr>
        <p:spPr>
          <a:xfrm>
            <a:off x="8401790" y="5096826"/>
            <a:ext cx="1434541" cy="3837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Exponential</a:t>
            </a:r>
          </a:p>
        </p:txBody>
      </p:sp>
      <p:sp>
        <p:nvSpPr>
          <p:cNvPr id="11" name="Shape 114"/>
          <p:cNvSpPr txBox="1"/>
          <p:nvPr/>
        </p:nvSpPr>
        <p:spPr>
          <a:xfrm>
            <a:off x="7665954" y="5480526"/>
            <a:ext cx="1209600" cy="3837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Neither</a:t>
            </a:r>
          </a:p>
        </p:txBody>
      </p:sp>
    </p:spTree>
    <p:extLst>
      <p:ext uri="{BB962C8B-B14F-4D97-AF65-F5344CB8AC3E}">
        <p14:creationId xmlns:p14="http://schemas.microsoft.com/office/powerpoint/2010/main" val="18408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7837" y="2852928"/>
            <a:ext cx="6088598" cy="517289"/>
          </a:xfrm>
        </p:spPr>
        <p:txBody>
          <a:bodyPr/>
          <a:lstStyle/>
          <a:p>
            <a:pPr marL="0" indent="0">
              <a:buNone/>
            </a:pPr>
            <a:r>
              <a:rPr lang="en-US" dirty="0">
                <a:hlinkClick r:id="rId2"/>
              </a:rPr>
              <a:t>https://</a:t>
            </a:r>
            <a:r>
              <a:rPr lang="en-US" dirty="0" smtClean="0">
                <a:hlinkClick r:id="rId2"/>
              </a:rPr>
              <a:t>www.youtube.com/watch?v=5iTTNRE-njM</a:t>
            </a:r>
            <a:endParaRPr lang="en-US" dirty="0" smtClean="0"/>
          </a:p>
          <a:p>
            <a:pPr marL="0" indent="0">
              <a:buNone/>
            </a:pPr>
            <a:endParaRPr lang="en-US" dirty="0"/>
          </a:p>
        </p:txBody>
      </p:sp>
    </p:spTree>
    <p:extLst>
      <p:ext uri="{BB962C8B-B14F-4D97-AF65-F5344CB8AC3E}">
        <p14:creationId xmlns:p14="http://schemas.microsoft.com/office/powerpoint/2010/main" val="39058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9848" y="484632"/>
            <a:ext cx="5592209" cy="5667974"/>
          </a:xfrm>
        </p:spPr>
        <p:txBody>
          <a:bodyPr/>
          <a:lstStyle/>
          <a:p>
            <a:r>
              <a:rPr lang="en-US" dirty="0" smtClean="0"/>
              <a:t>How Many Views does it take to go viral?</a:t>
            </a:r>
            <a:endParaRPr lang="en-US" dirty="0"/>
          </a:p>
        </p:txBody>
      </p:sp>
      <p:sp>
        <p:nvSpPr>
          <p:cNvPr id="7" name="Title 5"/>
          <p:cNvSpPr txBox="1">
            <a:spLocks/>
          </p:cNvSpPr>
          <p:nvPr/>
        </p:nvSpPr>
        <p:spPr>
          <a:xfrm>
            <a:off x="6264511" y="484632"/>
            <a:ext cx="5592209" cy="5667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dirty="0" smtClean="0">
                <a:solidFill>
                  <a:srgbClr val="FF0000"/>
                </a:solidFill>
              </a:rPr>
              <a:t>5 million views in </a:t>
            </a:r>
          </a:p>
          <a:p>
            <a:r>
              <a:rPr lang="en-US" dirty="0" smtClean="0">
                <a:solidFill>
                  <a:srgbClr val="FF0000"/>
                </a:solidFill>
              </a:rPr>
              <a:t>3-7 days</a:t>
            </a:r>
            <a:endParaRPr lang="en-US" dirty="0">
              <a:solidFill>
                <a:srgbClr val="FF0000"/>
              </a:solidFill>
            </a:endParaRPr>
          </a:p>
        </p:txBody>
      </p:sp>
    </p:spTree>
    <p:extLst>
      <p:ext uri="{BB962C8B-B14F-4D97-AF65-F5344CB8AC3E}">
        <p14:creationId xmlns:p14="http://schemas.microsoft.com/office/powerpoint/2010/main" val="799822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Viral Video Problem</a:t>
            </a:r>
            <a:endParaRPr lang="en-US" dirty="0"/>
          </a:p>
        </p:txBody>
      </p:sp>
      <p:sp>
        <p:nvSpPr>
          <p:cNvPr id="6" name="Content Placeholder 5"/>
          <p:cNvSpPr>
            <a:spLocks noGrp="1"/>
          </p:cNvSpPr>
          <p:nvPr>
            <p:ph idx="1"/>
          </p:nvPr>
        </p:nvSpPr>
        <p:spPr>
          <a:xfrm>
            <a:off x="1182948" y="2093976"/>
            <a:ext cx="10058400" cy="2946981"/>
          </a:xfrm>
        </p:spPr>
        <p:txBody>
          <a:bodyPr/>
          <a:lstStyle/>
          <a:p>
            <a:pPr lvl="0">
              <a:lnSpc>
                <a:spcPct val="115000"/>
              </a:lnSpc>
              <a:spcBef>
                <a:spcPts val="0"/>
              </a:spcBef>
              <a:buNone/>
            </a:pPr>
            <a:r>
              <a:rPr lang="en" dirty="0"/>
              <a:t>Let’s say you share the video with 4 of your friends.</a:t>
            </a:r>
          </a:p>
          <a:p>
            <a:pPr lvl="0">
              <a:lnSpc>
                <a:spcPct val="115000"/>
              </a:lnSpc>
              <a:spcBef>
                <a:spcPts val="0"/>
              </a:spcBef>
              <a:buNone/>
            </a:pPr>
            <a:endParaRPr lang="en" dirty="0"/>
          </a:p>
          <a:p>
            <a:pPr lvl="0">
              <a:lnSpc>
                <a:spcPct val="115000"/>
              </a:lnSpc>
              <a:spcBef>
                <a:spcPts val="0"/>
              </a:spcBef>
              <a:buNone/>
            </a:pPr>
            <a:r>
              <a:rPr lang="en" dirty="0"/>
              <a:t>Within 10 minutes, each of those friends shares it with 4 different people.</a:t>
            </a:r>
          </a:p>
          <a:p>
            <a:pPr lvl="0">
              <a:lnSpc>
                <a:spcPct val="115000"/>
              </a:lnSpc>
              <a:spcBef>
                <a:spcPts val="0"/>
              </a:spcBef>
              <a:buNone/>
            </a:pPr>
            <a:endParaRPr lang="en" dirty="0"/>
          </a:p>
          <a:p>
            <a:pPr lvl="0">
              <a:lnSpc>
                <a:spcPct val="115000"/>
              </a:lnSpc>
              <a:spcBef>
                <a:spcPts val="0"/>
              </a:spcBef>
              <a:buNone/>
            </a:pPr>
            <a:r>
              <a:rPr lang="en" dirty="0"/>
              <a:t>After another 10 minutes, each of those people shares it with 4 more people, and </a:t>
            </a:r>
            <a:r>
              <a:rPr lang="en" dirty="0" smtClean="0"/>
              <a:t>so</a:t>
            </a:r>
            <a:r>
              <a:rPr lang="en-US" dirty="0" smtClean="0"/>
              <a:t> </a:t>
            </a:r>
            <a:r>
              <a:rPr lang="en" dirty="0" smtClean="0"/>
              <a:t>on</a:t>
            </a:r>
            <a:r>
              <a:rPr lang="en" dirty="0"/>
              <a:t>.</a:t>
            </a:r>
          </a:p>
          <a:p>
            <a:pPr lvl="0">
              <a:spcBef>
                <a:spcPts val="0"/>
              </a:spcBef>
              <a:buNone/>
            </a:pPr>
            <a:endParaRPr lang="en" dirty="0"/>
          </a:p>
          <a:p>
            <a:pPr lvl="0">
              <a:spcBef>
                <a:spcPts val="0"/>
              </a:spcBef>
              <a:buNone/>
            </a:pPr>
            <a:r>
              <a:rPr lang="en" dirty="0"/>
              <a:t>Assume the video continues to be shared in this pattern.</a:t>
            </a:r>
          </a:p>
          <a:p>
            <a:pPr lvl="0">
              <a:spcBef>
                <a:spcPts val="0"/>
              </a:spcBef>
              <a:buNone/>
            </a:pPr>
            <a:endParaRPr lang="en" dirty="0">
              <a:solidFill>
                <a:schemeClr val="dk2"/>
              </a:solidFill>
            </a:endParaRPr>
          </a:p>
          <a:p>
            <a:pPr lvl="0">
              <a:spcBef>
                <a:spcPts val="0"/>
              </a:spcBef>
              <a:buNone/>
            </a:pPr>
            <a:endParaRPr lang="en" dirty="0">
              <a:solidFill>
                <a:schemeClr val="dk2"/>
              </a:solidFill>
            </a:endParaRPr>
          </a:p>
          <a:p>
            <a:pPr lvl="0">
              <a:spcBef>
                <a:spcPts val="0"/>
              </a:spcBef>
              <a:buNone/>
            </a:pPr>
            <a:endParaRPr lang="en" dirty="0">
              <a:solidFill>
                <a:schemeClr val="dk2"/>
              </a:solidFill>
            </a:endParaRPr>
          </a:p>
          <a:p>
            <a:pPr lvl="0">
              <a:spcBef>
                <a:spcPts val="0"/>
              </a:spcBef>
              <a:buNone/>
            </a:pPr>
            <a:endParaRPr lang="en" dirty="0">
              <a:solidFill>
                <a:schemeClr val="dk2"/>
              </a:solidFill>
            </a:endParaRPr>
          </a:p>
          <a:p>
            <a:pPr lvl="0">
              <a:spcBef>
                <a:spcPts val="0"/>
              </a:spcBef>
              <a:buNone/>
            </a:pPr>
            <a:endParaRPr lang="en" dirty="0">
              <a:solidFill>
                <a:schemeClr val="dk2"/>
              </a:solidFill>
            </a:endParaRPr>
          </a:p>
          <a:p>
            <a:pPr marL="0" indent="0">
              <a:buNone/>
            </a:pPr>
            <a:endParaRPr lang="en-US" dirty="0"/>
          </a:p>
        </p:txBody>
      </p:sp>
      <p:sp>
        <p:nvSpPr>
          <p:cNvPr id="23" name="Shape 217"/>
          <p:cNvSpPr/>
          <p:nvPr/>
        </p:nvSpPr>
        <p:spPr>
          <a:xfrm>
            <a:off x="4910439" y="54981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24" name="Shape 218"/>
          <p:cNvSpPr/>
          <p:nvPr/>
        </p:nvSpPr>
        <p:spPr>
          <a:xfrm>
            <a:off x="41484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25" name="Shape 219"/>
          <p:cNvSpPr/>
          <p:nvPr/>
        </p:nvSpPr>
        <p:spPr>
          <a:xfrm>
            <a:off x="43770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26" name="Shape 220"/>
          <p:cNvSpPr/>
          <p:nvPr/>
        </p:nvSpPr>
        <p:spPr>
          <a:xfrm>
            <a:off x="46056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27" name="Shape 221"/>
          <p:cNvSpPr/>
          <p:nvPr/>
        </p:nvSpPr>
        <p:spPr>
          <a:xfrm>
            <a:off x="48342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28" name="Shape 222"/>
          <p:cNvSpPr/>
          <p:nvPr/>
        </p:nvSpPr>
        <p:spPr>
          <a:xfrm>
            <a:off x="51390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29" name="Shape 223"/>
          <p:cNvSpPr/>
          <p:nvPr/>
        </p:nvSpPr>
        <p:spPr>
          <a:xfrm>
            <a:off x="53676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0" name="Shape 224"/>
          <p:cNvSpPr/>
          <p:nvPr/>
        </p:nvSpPr>
        <p:spPr>
          <a:xfrm>
            <a:off x="55962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1" name="Shape 225"/>
          <p:cNvSpPr/>
          <p:nvPr/>
        </p:nvSpPr>
        <p:spPr>
          <a:xfrm>
            <a:off x="58248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2" name="Shape 226"/>
          <p:cNvSpPr/>
          <p:nvPr/>
        </p:nvSpPr>
        <p:spPr>
          <a:xfrm>
            <a:off x="61296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3" name="Shape 227"/>
          <p:cNvSpPr/>
          <p:nvPr/>
        </p:nvSpPr>
        <p:spPr>
          <a:xfrm>
            <a:off x="63582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4" name="Shape 228"/>
          <p:cNvSpPr/>
          <p:nvPr/>
        </p:nvSpPr>
        <p:spPr>
          <a:xfrm>
            <a:off x="65868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5" name="Shape 229"/>
          <p:cNvSpPr/>
          <p:nvPr/>
        </p:nvSpPr>
        <p:spPr>
          <a:xfrm>
            <a:off x="68154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6" name="Shape 230"/>
          <p:cNvSpPr/>
          <p:nvPr/>
        </p:nvSpPr>
        <p:spPr>
          <a:xfrm>
            <a:off x="71202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7" name="Shape 231"/>
          <p:cNvSpPr/>
          <p:nvPr/>
        </p:nvSpPr>
        <p:spPr>
          <a:xfrm>
            <a:off x="73488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8" name="Shape 232"/>
          <p:cNvSpPr/>
          <p:nvPr/>
        </p:nvSpPr>
        <p:spPr>
          <a:xfrm>
            <a:off x="75774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39" name="Shape 233"/>
          <p:cNvSpPr/>
          <p:nvPr/>
        </p:nvSpPr>
        <p:spPr>
          <a:xfrm>
            <a:off x="7806039" y="60315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40" name="Shape 234"/>
          <p:cNvSpPr/>
          <p:nvPr/>
        </p:nvSpPr>
        <p:spPr>
          <a:xfrm>
            <a:off x="5596239" y="54981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41" name="Shape 235"/>
          <p:cNvSpPr/>
          <p:nvPr/>
        </p:nvSpPr>
        <p:spPr>
          <a:xfrm>
            <a:off x="6358239" y="54981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42" name="Shape 236"/>
          <p:cNvSpPr/>
          <p:nvPr/>
        </p:nvSpPr>
        <p:spPr>
          <a:xfrm>
            <a:off x="7044039" y="54981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sp>
        <p:nvSpPr>
          <p:cNvPr id="43" name="Shape 237"/>
          <p:cNvSpPr/>
          <p:nvPr/>
        </p:nvSpPr>
        <p:spPr>
          <a:xfrm>
            <a:off x="5977239" y="5040957"/>
            <a:ext cx="226200" cy="216300"/>
          </a:xfrm>
          <a:prstGeom prst="triangle">
            <a:avLst>
              <a:gd name="adj" fmla="val 50000"/>
            </a:avLst>
          </a:prstGeom>
          <a:solidFill>
            <a:schemeClr val="accent6"/>
          </a:solidFill>
          <a:ln>
            <a:noFill/>
          </a:ln>
        </p:spPr>
        <p:txBody>
          <a:bodyPr wrap="square" lIns="91425" tIns="91425" rIns="91425" bIns="91425" anchor="ctr" anchorCtr="0">
            <a:noAutofit/>
          </a:bodyPr>
          <a:lstStyle/>
          <a:p>
            <a:pPr lvl="0">
              <a:spcBef>
                <a:spcPts val="0"/>
              </a:spcBef>
              <a:buNone/>
            </a:pPr>
            <a:endParaRPr/>
          </a:p>
        </p:txBody>
      </p:sp>
      <p:cxnSp>
        <p:nvCxnSpPr>
          <p:cNvPr id="44" name="Shape 238"/>
          <p:cNvCxnSpPr/>
          <p:nvPr/>
        </p:nvCxnSpPr>
        <p:spPr>
          <a:xfrm rot="10800000" flipH="1">
            <a:off x="5023539" y="5257257"/>
            <a:ext cx="953700" cy="240900"/>
          </a:xfrm>
          <a:prstGeom prst="straightConnector1">
            <a:avLst/>
          </a:prstGeom>
          <a:noFill/>
          <a:ln w="9525" cap="flat" cmpd="sng">
            <a:solidFill>
              <a:schemeClr val="dk2"/>
            </a:solidFill>
            <a:prstDash val="solid"/>
            <a:round/>
            <a:headEnd type="none" w="lg" len="lg"/>
            <a:tailEnd type="none" w="lg" len="lg"/>
          </a:ln>
        </p:spPr>
      </p:cxnSp>
      <p:cxnSp>
        <p:nvCxnSpPr>
          <p:cNvPr id="45" name="Shape 239"/>
          <p:cNvCxnSpPr/>
          <p:nvPr/>
        </p:nvCxnSpPr>
        <p:spPr>
          <a:xfrm rot="10800000" flipH="1">
            <a:off x="5717439" y="5257257"/>
            <a:ext cx="372900" cy="255600"/>
          </a:xfrm>
          <a:prstGeom prst="straightConnector1">
            <a:avLst/>
          </a:prstGeom>
          <a:noFill/>
          <a:ln w="9525" cap="flat" cmpd="sng">
            <a:solidFill>
              <a:schemeClr val="dk2"/>
            </a:solidFill>
            <a:prstDash val="solid"/>
            <a:round/>
            <a:headEnd type="none" w="lg" len="lg"/>
            <a:tailEnd type="none" w="lg" len="lg"/>
          </a:ln>
        </p:spPr>
      </p:cxnSp>
      <p:cxnSp>
        <p:nvCxnSpPr>
          <p:cNvPr id="46" name="Shape 240"/>
          <p:cNvCxnSpPr/>
          <p:nvPr/>
        </p:nvCxnSpPr>
        <p:spPr>
          <a:xfrm>
            <a:off x="6090339" y="5257257"/>
            <a:ext cx="381000" cy="240900"/>
          </a:xfrm>
          <a:prstGeom prst="straightConnector1">
            <a:avLst/>
          </a:prstGeom>
          <a:noFill/>
          <a:ln w="9525" cap="flat" cmpd="sng">
            <a:solidFill>
              <a:schemeClr val="dk2"/>
            </a:solidFill>
            <a:prstDash val="solid"/>
            <a:round/>
            <a:headEnd type="none" w="lg" len="lg"/>
            <a:tailEnd type="none" w="lg" len="lg"/>
          </a:ln>
        </p:spPr>
      </p:cxnSp>
      <p:cxnSp>
        <p:nvCxnSpPr>
          <p:cNvPr id="47" name="Shape 241"/>
          <p:cNvCxnSpPr/>
          <p:nvPr/>
        </p:nvCxnSpPr>
        <p:spPr>
          <a:xfrm>
            <a:off x="6203439" y="5257257"/>
            <a:ext cx="953700" cy="240900"/>
          </a:xfrm>
          <a:prstGeom prst="straightConnector1">
            <a:avLst/>
          </a:prstGeom>
          <a:noFill/>
          <a:ln w="9525" cap="flat" cmpd="sng">
            <a:solidFill>
              <a:schemeClr val="dk2"/>
            </a:solidFill>
            <a:prstDash val="solid"/>
            <a:round/>
            <a:headEnd type="none" w="lg" len="lg"/>
            <a:tailEnd type="none" w="lg" len="lg"/>
          </a:ln>
        </p:spPr>
      </p:cxnSp>
      <p:cxnSp>
        <p:nvCxnSpPr>
          <p:cNvPr id="48" name="Shape 242"/>
          <p:cNvCxnSpPr/>
          <p:nvPr/>
        </p:nvCxnSpPr>
        <p:spPr>
          <a:xfrm flipH="1">
            <a:off x="4261539" y="5714457"/>
            <a:ext cx="648900" cy="317100"/>
          </a:xfrm>
          <a:prstGeom prst="straightConnector1">
            <a:avLst/>
          </a:prstGeom>
          <a:noFill/>
          <a:ln w="9525" cap="flat" cmpd="sng">
            <a:solidFill>
              <a:schemeClr val="dk2"/>
            </a:solidFill>
            <a:prstDash val="solid"/>
            <a:round/>
            <a:headEnd type="none" w="lg" len="lg"/>
            <a:tailEnd type="none" w="lg" len="lg"/>
          </a:ln>
        </p:spPr>
      </p:cxnSp>
      <p:cxnSp>
        <p:nvCxnSpPr>
          <p:cNvPr id="49" name="Shape 243"/>
          <p:cNvCxnSpPr/>
          <p:nvPr/>
        </p:nvCxnSpPr>
        <p:spPr>
          <a:xfrm flipH="1">
            <a:off x="4490139" y="5714457"/>
            <a:ext cx="533400" cy="317100"/>
          </a:xfrm>
          <a:prstGeom prst="straightConnector1">
            <a:avLst/>
          </a:prstGeom>
          <a:noFill/>
          <a:ln w="9525" cap="flat" cmpd="sng">
            <a:solidFill>
              <a:schemeClr val="dk2"/>
            </a:solidFill>
            <a:prstDash val="solid"/>
            <a:round/>
            <a:headEnd type="none" w="lg" len="lg"/>
            <a:tailEnd type="none" w="lg" len="lg"/>
          </a:ln>
        </p:spPr>
      </p:cxnSp>
      <p:cxnSp>
        <p:nvCxnSpPr>
          <p:cNvPr id="50" name="Shape 244"/>
          <p:cNvCxnSpPr/>
          <p:nvPr/>
        </p:nvCxnSpPr>
        <p:spPr>
          <a:xfrm flipH="1">
            <a:off x="4718739" y="5714457"/>
            <a:ext cx="304800" cy="317100"/>
          </a:xfrm>
          <a:prstGeom prst="straightConnector1">
            <a:avLst/>
          </a:prstGeom>
          <a:noFill/>
          <a:ln w="9525" cap="flat" cmpd="sng">
            <a:solidFill>
              <a:schemeClr val="dk2"/>
            </a:solidFill>
            <a:prstDash val="solid"/>
            <a:round/>
            <a:headEnd type="none" w="lg" len="lg"/>
            <a:tailEnd type="none" w="lg" len="lg"/>
          </a:ln>
        </p:spPr>
      </p:cxnSp>
      <p:cxnSp>
        <p:nvCxnSpPr>
          <p:cNvPr id="51" name="Shape 245"/>
          <p:cNvCxnSpPr/>
          <p:nvPr/>
        </p:nvCxnSpPr>
        <p:spPr>
          <a:xfrm flipH="1">
            <a:off x="4947339" y="5714457"/>
            <a:ext cx="189300" cy="317100"/>
          </a:xfrm>
          <a:prstGeom prst="straightConnector1">
            <a:avLst/>
          </a:prstGeom>
          <a:noFill/>
          <a:ln w="9525" cap="flat" cmpd="sng">
            <a:solidFill>
              <a:schemeClr val="dk2"/>
            </a:solidFill>
            <a:prstDash val="solid"/>
            <a:round/>
            <a:headEnd type="none" w="lg" len="lg"/>
            <a:tailEnd type="none" w="lg" len="lg"/>
          </a:ln>
        </p:spPr>
      </p:cxnSp>
      <p:cxnSp>
        <p:nvCxnSpPr>
          <p:cNvPr id="52" name="Shape 246"/>
          <p:cNvCxnSpPr/>
          <p:nvPr/>
        </p:nvCxnSpPr>
        <p:spPr>
          <a:xfrm flipH="1">
            <a:off x="5252139" y="5714457"/>
            <a:ext cx="344100" cy="317100"/>
          </a:xfrm>
          <a:prstGeom prst="straightConnector1">
            <a:avLst/>
          </a:prstGeom>
          <a:noFill/>
          <a:ln w="9525" cap="flat" cmpd="sng">
            <a:solidFill>
              <a:schemeClr val="dk2"/>
            </a:solidFill>
            <a:prstDash val="solid"/>
            <a:round/>
            <a:headEnd type="none" w="lg" len="lg"/>
            <a:tailEnd type="none" w="lg" len="lg"/>
          </a:ln>
        </p:spPr>
      </p:cxnSp>
      <p:cxnSp>
        <p:nvCxnSpPr>
          <p:cNvPr id="53" name="Shape 247"/>
          <p:cNvCxnSpPr/>
          <p:nvPr/>
        </p:nvCxnSpPr>
        <p:spPr>
          <a:xfrm flipH="1">
            <a:off x="5480739" y="5714457"/>
            <a:ext cx="228600" cy="317100"/>
          </a:xfrm>
          <a:prstGeom prst="straightConnector1">
            <a:avLst/>
          </a:prstGeom>
          <a:noFill/>
          <a:ln w="9525" cap="flat" cmpd="sng">
            <a:solidFill>
              <a:schemeClr val="dk2"/>
            </a:solidFill>
            <a:prstDash val="solid"/>
            <a:round/>
            <a:headEnd type="none" w="lg" len="lg"/>
            <a:tailEnd type="none" w="lg" len="lg"/>
          </a:ln>
        </p:spPr>
      </p:cxnSp>
      <p:cxnSp>
        <p:nvCxnSpPr>
          <p:cNvPr id="54" name="Shape 248"/>
          <p:cNvCxnSpPr/>
          <p:nvPr/>
        </p:nvCxnSpPr>
        <p:spPr>
          <a:xfrm>
            <a:off x="5709339" y="5714457"/>
            <a:ext cx="0" cy="317100"/>
          </a:xfrm>
          <a:prstGeom prst="straightConnector1">
            <a:avLst/>
          </a:prstGeom>
          <a:noFill/>
          <a:ln w="9525" cap="flat" cmpd="sng">
            <a:solidFill>
              <a:schemeClr val="dk2"/>
            </a:solidFill>
            <a:prstDash val="solid"/>
            <a:round/>
            <a:headEnd type="none" w="lg" len="lg"/>
            <a:tailEnd type="none" w="lg" len="lg"/>
          </a:ln>
        </p:spPr>
      </p:cxnSp>
      <p:cxnSp>
        <p:nvCxnSpPr>
          <p:cNvPr id="55" name="Shape 249"/>
          <p:cNvCxnSpPr/>
          <p:nvPr/>
        </p:nvCxnSpPr>
        <p:spPr>
          <a:xfrm>
            <a:off x="5822439" y="5714457"/>
            <a:ext cx="115500" cy="317100"/>
          </a:xfrm>
          <a:prstGeom prst="straightConnector1">
            <a:avLst/>
          </a:prstGeom>
          <a:noFill/>
          <a:ln w="9525" cap="flat" cmpd="sng">
            <a:solidFill>
              <a:schemeClr val="dk2"/>
            </a:solidFill>
            <a:prstDash val="solid"/>
            <a:round/>
            <a:headEnd type="none" w="lg" len="lg"/>
            <a:tailEnd type="none" w="lg" len="lg"/>
          </a:ln>
        </p:spPr>
      </p:cxnSp>
      <p:cxnSp>
        <p:nvCxnSpPr>
          <p:cNvPr id="56" name="Shape 250"/>
          <p:cNvCxnSpPr/>
          <p:nvPr/>
        </p:nvCxnSpPr>
        <p:spPr>
          <a:xfrm flipH="1">
            <a:off x="6242739" y="5714457"/>
            <a:ext cx="115500" cy="317100"/>
          </a:xfrm>
          <a:prstGeom prst="straightConnector1">
            <a:avLst/>
          </a:prstGeom>
          <a:noFill/>
          <a:ln w="9525" cap="flat" cmpd="sng">
            <a:solidFill>
              <a:schemeClr val="dk2"/>
            </a:solidFill>
            <a:prstDash val="solid"/>
            <a:round/>
            <a:headEnd type="none" w="lg" len="lg"/>
            <a:tailEnd type="none" w="lg" len="lg"/>
          </a:ln>
        </p:spPr>
      </p:cxnSp>
      <p:cxnSp>
        <p:nvCxnSpPr>
          <p:cNvPr id="57" name="Shape 251"/>
          <p:cNvCxnSpPr/>
          <p:nvPr/>
        </p:nvCxnSpPr>
        <p:spPr>
          <a:xfrm>
            <a:off x="6471339" y="5714457"/>
            <a:ext cx="0" cy="317100"/>
          </a:xfrm>
          <a:prstGeom prst="straightConnector1">
            <a:avLst/>
          </a:prstGeom>
          <a:noFill/>
          <a:ln w="9525" cap="flat" cmpd="sng">
            <a:solidFill>
              <a:schemeClr val="dk2"/>
            </a:solidFill>
            <a:prstDash val="solid"/>
            <a:round/>
            <a:headEnd type="none" w="lg" len="lg"/>
            <a:tailEnd type="none" w="lg" len="lg"/>
          </a:ln>
        </p:spPr>
      </p:cxnSp>
      <p:cxnSp>
        <p:nvCxnSpPr>
          <p:cNvPr id="58" name="Shape 252"/>
          <p:cNvCxnSpPr/>
          <p:nvPr/>
        </p:nvCxnSpPr>
        <p:spPr>
          <a:xfrm>
            <a:off x="6471339" y="5714457"/>
            <a:ext cx="228600" cy="317100"/>
          </a:xfrm>
          <a:prstGeom prst="straightConnector1">
            <a:avLst/>
          </a:prstGeom>
          <a:noFill/>
          <a:ln w="9525" cap="flat" cmpd="sng">
            <a:solidFill>
              <a:schemeClr val="dk2"/>
            </a:solidFill>
            <a:prstDash val="solid"/>
            <a:round/>
            <a:headEnd type="none" w="lg" len="lg"/>
            <a:tailEnd type="none" w="lg" len="lg"/>
          </a:ln>
        </p:spPr>
      </p:cxnSp>
      <p:cxnSp>
        <p:nvCxnSpPr>
          <p:cNvPr id="59" name="Shape 253"/>
          <p:cNvCxnSpPr/>
          <p:nvPr/>
        </p:nvCxnSpPr>
        <p:spPr>
          <a:xfrm>
            <a:off x="6584439" y="5714457"/>
            <a:ext cx="344100" cy="317100"/>
          </a:xfrm>
          <a:prstGeom prst="straightConnector1">
            <a:avLst/>
          </a:prstGeom>
          <a:noFill/>
          <a:ln w="9525" cap="flat" cmpd="sng">
            <a:solidFill>
              <a:schemeClr val="dk2"/>
            </a:solidFill>
            <a:prstDash val="solid"/>
            <a:round/>
            <a:headEnd type="none" w="lg" len="lg"/>
            <a:tailEnd type="none" w="lg" len="lg"/>
          </a:ln>
        </p:spPr>
      </p:cxnSp>
      <p:cxnSp>
        <p:nvCxnSpPr>
          <p:cNvPr id="60" name="Shape 254"/>
          <p:cNvCxnSpPr/>
          <p:nvPr/>
        </p:nvCxnSpPr>
        <p:spPr>
          <a:xfrm>
            <a:off x="7044039" y="5714457"/>
            <a:ext cx="189300" cy="317100"/>
          </a:xfrm>
          <a:prstGeom prst="straightConnector1">
            <a:avLst/>
          </a:prstGeom>
          <a:noFill/>
          <a:ln w="9525" cap="flat" cmpd="sng">
            <a:solidFill>
              <a:schemeClr val="dk2"/>
            </a:solidFill>
            <a:prstDash val="solid"/>
            <a:round/>
            <a:headEnd type="none" w="lg" len="lg"/>
            <a:tailEnd type="none" w="lg" len="lg"/>
          </a:ln>
        </p:spPr>
      </p:cxnSp>
      <p:cxnSp>
        <p:nvCxnSpPr>
          <p:cNvPr id="61" name="Shape 255"/>
          <p:cNvCxnSpPr/>
          <p:nvPr/>
        </p:nvCxnSpPr>
        <p:spPr>
          <a:xfrm>
            <a:off x="7157139" y="5714457"/>
            <a:ext cx="304800" cy="317100"/>
          </a:xfrm>
          <a:prstGeom prst="straightConnector1">
            <a:avLst/>
          </a:prstGeom>
          <a:noFill/>
          <a:ln w="9525" cap="flat" cmpd="sng">
            <a:solidFill>
              <a:schemeClr val="dk2"/>
            </a:solidFill>
            <a:prstDash val="solid"/>
            <a:round/>
            <a:headEnd type="none" w="lg" len="lg"/>
            <a:tailEnd type="none" w="lg" len="lg"/>
          </a:ln>
        </p:spPr>
      </p:cxnSp>
      <p:cxnSp>
        <p:nvCxnSpPr>
          <p:cNvPr id="62" name="Shape 256"/>
          <p:cNvCxnSpPr/>
          <p:nvPr/>
        </p:nvCxnSpPr>
        <p:spPr>
          <a:xfrm>
            <a:off x="7157139" y="5714457"/>
            <a:ext cx="533400" cy="317100"/>
          </a:xfrm>
          <a:prstGeom prst="straightConnector1">
            <a:avLst/>
          </a:prstGeom>
          <a:noFill/>
          <a:ln w="9525" cap="flat" cmpd="sng">
            <a:solidFill>
              <a:schemeClr val="dk2"/>
            </a:solidFill>
            <a:prstDash val="solid"/>
            <a:round/>
            <a:headEnd type="none" w="lg" len="lg"/>
            <a:tailEnd type="none" w="lg" len="lg"/>
          </a:ln>
        </p:spPr>
      </p:cxnSp>
      <p:cxnSp>
        <p:nvCxnSpPr>
          <p:cNvPr id="63" name="Shape 257"/>
          <p:cNvCxnSpPr/>
          <p:nvPr/>
        </p:nvCxnSpPr>
        <p:spPr>
          <a:xfrm>
            <a:off x="7270239" y="5714457"/>
            <a:ext cx="648900" cy="317100"/>
          </a:xfrm>
          <a:prstGeom prst="straightConnector1">
            <a:avLst/>
          </a:prstGeom>
          <a:noFill/>
          <a:ln w="9525" cap="flat" cmpd="sng">
            <a:solidFill>
              <a:schemeClr val="dk2"/>
            </a:solidFill>
            <a:prstDash val="solid"/>
            <a:round/>
            <a:headEnd type="none" w="lg" len="lg"/>
            <a:tailEnd type="none" w="lg" len="lg"/>
          </a:ln>
        </p:spPr>
      </p:cxnSp>
    </p:spTree>
    <p:extLst>
      <p:ext uri="{BB962C8B-B14F-4D97-AF65-F5344CB8AC3E}">
        <p14:creationId xmlns:p14="http://schemas.microsoft.com/office/powerpoint/2010/main" val="11061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childTnLst>
                                </p:cTn>
                              </p:par>
                              <p:par>
                                <p:cTn id="13" presetID="10"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1000"/>
                                        <p:tgtEl>
                                          <p:spTgt spid="40"/>
                                        </p:tgtEl>
                                      </p:cBhvr>
                                    </p:animEffect>
                                  </p:childTnLst>
                                </p:cTn>
                              </p:par>
                              <p:par>
                                <p:cTn id="16" presetID="10" presetClass="entr" presetSubtype="0"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fade">
                                      <p:cBhvr>
                                        <p:cTn id="18" dur="1000"/>
                                        <p:tgtEl>
                                          <p:spTgt spid="41"/>
                                        </p:tgtEl>
                                      </p:cBhvr>
                                    </p:animEffect>
                                  </p:childTnLst>
                                </p:cTn>
                              </p:par>
                              <p:par>
                                <p:cTn id="19" presetID="10" presetClass="entr" presetSubtype="0"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childTnLst>
                                </p:cTn>
                              </p:par>
                              <p:par>
                                <p:cTn id="22" presetID="10" presetClass="entr" presetSubtype="0"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1000"/>
                                        <p:tgtEl>
                                          <p:spTgt spid="45"/>
                                        </p:tgtEl>
                                      </p:cBhvr>
                                    </p:animEffect>
                                  </p:childTnLst>
                                </p:cTn>
                              </p:par>
                              <p:par>
                                <p:cTn id="25" presetID="10"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childTnLst>
                                </p:cTn>
                              </p:par>
                              <p:par>
                                <p:cTn id="28" presetID="10" presetClass="entr" presetSubtype="0"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1000"/>
                                        <p:tgtEl>
                                          <p:spTgt spid="47"/>
                                        </p:tgtEl>
                                      </p:cBhvr>
                                    </p:animEffect>
                                  </p:childTnLst>
                                </p:cTn>
                              </p:par>
                              <p:par>
                                <p:cTn id="31" presetID="10"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000"/>
                                        <p:tgtEl>
                                          <p:spTgt spid="4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par>
                                <p:cTn id="39" presetID="10"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1000"/>
                                        <p:tgtEl>
                                          <p:spTgt spid="25"/>
                                        </p:tgtEl>
                                      </p:cBhvr>
                                    </p:animEffect>
                                  </p:childTnLst>
                                </p:cTn>
                              </p:par>
                              <p:par>
                                <p:cTn id="42" presetID="10" presetClass="entr" presetSubtype="0"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1000"/>
                                        <p:tgtEl>
                                          <p:spTgt spid="26"/>
                                        </p:tgtEl>
                                      </p:cBhvr>
                                    </p:animEffect>
                                  </p:childTnLst>
                                </p:cTn>
                              </p:par>
                              <p:par>
                                <p:cTn id="45" presetID="10" presetClass="entr" presetSubtype="0"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childTnLst>
                                </p:cTn>
                              </p:par>
                              <p:par>
                                <p:cTn id="48" presetID="10" presetClass="entr" presetSubtype="0" fill="hold"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1000"/>
                                        <p:tgtEl>
                                          <p:spTgt spid="28"/>
                                        </p:tgtEl>
                                      </p:cBhvr>
                                    </p:animEffect>
                                  </p:childTnLst>
                                </p:cTn>
                              </p:par>
                              <p:par>
                                <p:cTn id="51" presetID="10"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childTnLst>
                                </p:cTn>
                              </p:par>
                              <p:par>
                                <p:cTn id="54" presetID="10" presetClass="entr" presetSubtype="0" fill="hold"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childTnLst>
                                </p:cTn>
                              </p:par>
                              <p:par>
                                <p:cTn id="57" presetID="10" presetClass="entr" presetSubtype="0" fill="hold" nodeType="with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childTnLst>
                                </p:cTn>
                              </p:par>
                              <p:par>
                                <p:cTn id="60" presetID="10" presetClass="entr" presetSubtype="0" fill="hold" nodeType="with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childTnLst>
                                </p:cTn>
                              </p:par>
                              <p:par>
                                <p:cTn id="63" presetID="10" presetClass="entr" presetSubtype="0" fill="hold" nodeType="with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fade">
                                      <p:cBhvr>
                                        <p:cTn id="65" dur="1000"/>
                                        <p:tgtEl>
                                          <p:spTgt spid="33"/>
                                        </p:tgtEl>
                                      </p:cBhvr>
                                    </p:animEffect>
                                  </p:childTnLst>
                                </p:cTn>
                              </p:par>
                              <p:par>
                                <p:cTn id="66" presetID="10" presetClass="entr" presetSubtype="0" fill="hold"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fade">
                                      <p:cBhvr>
                                        <p:cTn id="68" dur="1000"/>
                                        <p:tgtEl>
                                          <p:spTgt spid="34"/>
                                        </p:tgtEl>
                                      </p:cBhvr>
                                    </p:animEffect>
                                  </p:childTnLst>
                                </p:cTn>
                              </p:par>
                              <p:par>
                                <p:cTn id="69" presetID="10" presetClass="entr" presetSubtype="0" fill="hold" nodeType="with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childTnLst>
                                </p:cTn>
                              </p:par>
                              <p:par>
                                <p:cTn id="72" presetID="10" presetClass="entr" presetSubtype="0" fill="hold" nodeType="with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childTnLst>
                                </p:cTn>
                              </p:par>
                              <p:par>
                                <p:cTn id="75" presetID="10" presetClass="entr" presetSubtype="0" fill="hold" nodeType="with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1000"/>
                                        <p:tgtEl>
                                          <p:spTgt spid="37"/>
                                        </p:tgtEl>
                                      </p:cBhvr>
                                    </p:animEffect>
                                  </p:childTnLst>
                                </p:cTn>
                              </p:par>
                              <p:par>
                                <p:cTn id="78" presetID="10" presetClass="entr" presetSubtype="0" fill="hold"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fade">
                                      <p:cBhvr>
                                        <p:cTn id="80" dur="1000"/>
                                        <p:tgtEl>
                                          <p:spTgt spid="38"/>
                                        </p:tgtEl>
                                      </p:cBhvr>
                                    </p:animEffect>
                                  </p:childTnLst>
                                </p:cTn>
                              </p:par>
                              <p:par>
                                <p:cTn id="81" presetID="10" presetClass="entr" presetSubtype="0" fill="hold" nodeType="with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1000"/>
                                        <p:tgtEl>
                                          <p:spTgt spid="39"/>
                                        </p:tgtEl>
                                      </p:cBhvr>
                                    </p:animEffect>
                                  </p:childTnLst>
                                </p:cTn>
                              </p:par>
                              <p:par>
                                <p:cTn id="84" presetID="10" presetClass="entr" presetSubtype="0" fill="hold" nodeType="with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fade">
                                      <p:cBhvr>
                                        <p:cTn id="86" dur="1000"/>
                                        <p:tgtEl>
                                          <p:spTgt spid="48"/>
                                        </p:tgtEl>
                                      </p:cBhvr>
                                    </p:animEffect>
                                  </p:childTnLst>
                                </p:cTn>
                              </p:par>
                              <p:par>
                                <p:cTn id="87" presetID="10" presetClass="entr" presetSubtype="0" fill="hold" nodeType="withEffect">
                                  <p:stCondLst>
                                    <p:cond delay="0"/>
                                  </p:stCondLst>
                                  <p:childTnLst>
                                    <p:set>
                                      <p:cBhvr>
                                        <p:cTn id="88" dur="1" fill="hold">
                                          <p:stCondLst>
                                            <p:cond delay="0"/>
                                          </p:stCondLst>
                                        </p:cTn>
                                        <p:tgtEl>
                                          <p:spTgt spid="50"/>
                                        </p:tgtEl>
                                        <p:attrNameLst>
                                          <p:attrName>style.visibility</p:attrName>
                                        </p:attrNameLst>
                                      </p:cBhvr>
                                      <p:to>
                                        <p:strVal val="visible"/>
                                      </p:to>
                                    </p:set>
                                    <p:animEffect transition="in" filter="fade">
                                      <p:cBhvr>
                                        <p:cTn id="89" dur="1000"/>
                                        <p:tgtEl>
                                          <p:spTgt spid="50"/>
                                        </p:tgtEl>
                                      </p:cBhvr>
                                    </p:animEffect>
                                  </p:childTnLst>
                                </p:cTn>
                              </p:par>
                              <p:par>
                                <p:cTn id="90" presetID="10" presetClass="entr" presetSubtype="0" fill="hold" nodeType="withEffect">
                                  <p:stCondLst>
                                    <p:cond delay="0"/>
                                  </p:stCondLst>
                                  <p:childTnLst>
                                    <p:set>
                                      <p:cBhvr>
                                        <p:cTn id="91" dur="1" fill="hold">
                                          <p:stCondLst>
                                            <p:cond delay="0"/>
                                          </p:stCondLst>
                                        </p:cTn>
                                        <p:tgtEl>
                                          <p:spTgt spid="51"/>
                                        </p:tgtEl>
                                        <p:attrNameLst>
                                          <p:attrName>style.visibility</p:attrName>
                                        </p:attrNameLst>
                                      </p:cBhvr>
                                      <p:to>
                                        <p:strVal val="visible"/>
                                      </p:to>
                                    </p:set>
                                    <p:animEffect transition="in" filter="fade">
                                      <p:cBhvr>
                                        <p:cTn id="92" dur="1000"/>
                                        <p:tgtEl>
                                          <p:spTgt spid="51"/>
                                        </p:tgtEl>
                                      </p:cBhvr>
                                    </p:animEffect>
                                  </p:childTnLst>
                                </p:cTn>
                              </p:par>
                              <p:par>
                                <p:cTn id="93" presetID="10" presetClass="entr" presetSubtype="0" fill="hold" nodeType="with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fade">
                                      <p:cBhvr>
                                        <p:cTn id="95" dur="1000"/>
                                        <p:tgtEl>
                                          <p:spTgt spid="52"/>
                                        </p:tgtEl>
                                      </p:cBhvr>
                                    </p:animEffect>
                                  </p:childTnLst>
                                </p:cTn>
                              </p:par>
                              <p:par>
                                <p:cTn id="96" presetID="10" presetClass="entr" presetSubtype="0" fill="hold" nodeType="withEffect">
                                  <p:stCondLst>
                                    <p:cond delay="0"/>
                                  </p:stCondLst>
                                  <p:childTnLst>
                                    <p:set>
                                      <p:cBhvr>
                                        <p:cTn id="97" dur="1" fill="hold">
                                          <p:stCondLst>
                                            <p:cond delay="0"/>
                                          </p:stCondLst>
                                        </p:cTn>
                                        <p:tgtEl>
                                          <p:spTgt spid="53"/>
                                        </p:tgtEl>
                                        <p:attrNameLst>
                                          <p:attrName>style.visibility</p:attrName>
                                        </p:attrNameLst>
                                      </p:cBhvr>
                                      <p:to>
                                        <p:strVal val="visible"/>
                                      </p:to>
                                    </p:set>
                                    <p:animEffect transition="in" filter="fade">
                                      <p:cBhvr>
                                        <p:cTn id="98" dur="1000"/>
                                        <p:tgtEl>
                                          <p:spTgt spid="53"/>
                                        </p:tgtEl>
                                      </p:cBhvr>
                                    </p:animEffect>
                                  </p:childTnLst>
                                </p:cTn>
                              </p:par>
                              <p:par>
                                <p:cTn id="99" presetID="10" presetClass="entr" presetSubtype="0" fill="hold" nodeType="withEffect">
                                  <p:stCondLst>
                                    <p:cond delay="0"/>
                                  </p:stCondLst>
                                  <p:childTnLst>
                                    <p:set>
                                      <p:cBhvr>
                                        <p:cTn id="100" dur="1" fill="hold">
                                          <p:stCondLst>
                                            <p:cond delay="0"/>
                                          </p:stCondLst>
                                        </p:cTn>
                                        <p:tgtEl>
                                          <p:spTgt spid="54"/>
                                        </p:tgtEl>
                                        <p:attrNameLst>
                                          <p:attrName>style.visibility</p:attrName>
                                        </p:attrNameLst>
                                      </p:cBhvr>
                                      <p:to>
                                        <p:strVal val="visible"/>
                                      </p:to>
                                    </p:set>
                                    <p:animEffect transition="in" filter="fade">
                                      <p:cBhvr>
                                        <p:cTn id="101" dur="1000"/>
                                        <p:tgtEl>
                                          <p:spTgt spid="54"/>
                                        </p:tgtEl>
                                      </p:cBhvr>
                                    </p:animEffect>
                                  </p:childTnLst>
                                </p:cTn>
                              </p:par>
                              <p:par>
                                <p:cTn id="102" presetID="10" presetClass="entr" presetSubtype="0" fill="hold" nodeType="with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fade">
                                      <p:cBhvr>
                                        <p:cTn id="104" dur="1000"/>
                                        <p:tgtEl>
                                          <p:spTgt spid="55"/>
                                        </p:tgtEl>
                                      </p:cBhvr>
                                    </p:animEffect>
                                  </p:childTnLst>
                                </p:cTn>
                              </p:par>
                              <p:par>
                                <p:cTn id="105" presetID="10" presetClass="entr" presetSubtype="0" fill="hold" nodeType="with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fade">
                                      <p:cBhvr>
                                        <p:cTn id="107" dur="1000"/>
                                        <p:tgtEl>
                                          <p:spTgt spid="56"/>
                                        </p:tgtEl>
                                      </p:cBhvr>
                                    </p:animEffect>
                                  </p:childTnLst>
                                </p:cTn>
                              </p:par>
                              <p:par>
                                <p:cTn id="108" presetID="10" presetClass="entr" presetSubtype="0" fill="hold" nodeType="withEffect">
                                  <p:stCondLst>
                                    <p:cond delay="0"/>
                                  </p:stCondLst>
                                  <p:childTnLst>
                                    <p:set>
                                      <p:cBhvr>
                                        <p:cTn id="109" dur="1" fill="hold">
                                          <p:stCondLst>
                                            <p:cond delay="0"/>
                                          </p:stCondLst>
                                        </p:cTn>
                                        <p:tgtEl>
                                          <p:spTgt spid="57"/>
                                        </p:tgtEl>
                                        <p:attrNameLst>
                                          <p:attrName>style.visibility</p:attrName>
                                        </p:attrNameLst>
                                      </p:cBhvr>
                                      <p:to>
                                        <p:strVal val="visible"/>
                                      </p:to>
                                    </p:set>
                                    <p:animEffect transition="in" filter="fade">
                                      <p:cBhvr>
                                        <p:cTn id="110" dur="1000"/>
                                        <p:tgtEl>
                                          <p:spTgt spid="57"/>
                                        </p:tgtEl>
                                      </p:cBhvr>
                                    </p:animEffect>
                                  </p:childTnLst>
                                </p:cTn>
                              </p:par>
                              <p:par>
                                <p:cTn id="111" presetID="10" presetClass="entr" presetSubtype="0" fill="hold" nodeType="with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1000"/>
                                        <p:tgtEl>
                                          <p:spTgt spid="58"/>
                                        </p:tgtEl>
                                      </p:cBhvr>
                                    </p:animEffect>
                                  </p:childTnLst>
                                </p:cTn>
                              </p:par>
                              <p:par>
                                <p:cTn id="114" presetID="10" presetClass="entr" presetSubtype="0" fill="hold" nodeType="withEffect">
                                  <p:stCondLst>
                                    <p:cond delay="0"/>
                                  </p:stCondLst>
                                  <p:childTnLst>
                                    <p:set>
                                      <p:cBhvr>
                                        <p:cTn id="115" dur="1" fill="hold">
                                          <p:stCondLst>
                                            <p:cond delay="0"/>
                                          </p:stCondLst>
                                        </p:cTn>
                                        <p:tgtEl>
                                          <p:spTgt spid="59"/>
                                        </p:tgtEl>
                                        <p:attrNameLst>
                                          <p:attrName>style.visibility</p:attrName>
                                        </p:attrNameLst>
                                      </p:cBhvr>
                                      <p:to>
                                        <p:strVal val="visible"/>
                                      </p:to>
                                    </p:set>
                                    <p:animEffect transition="in" filter="fade">
                                      <p:cBhvr>
                                        <p:cTn id="116" dur="1000"/>
                                        <p:tgtEl>
                                          <p:spTgt spid="59"/>
                                        </p:tgtEl>
                                      </p:cBhvr>
                                    </p:animEffect>
                                  </p:childTnLst>
                                </p:cTn>
                              </p:par>
                              <p:par>
                                <p:cTn id="117" presetID="10" presetClass="entr" presetSubtype="0" fill="hold" nodeType="withEffect">
                                  <p:stCondLst>
                                    <p:cond delay="0"/>
                                  </p:stCondLst>
                                  <p:childTnLst>
                                    <p:set>
                                      <p:cBhvr>
                                        <p:cTn id="118" dur="1" fill="hold">
                                          <p:stCondLst>
                                            <p:cond delay="0"/>
                                          </p:stCondLst>
                                        </p:cTn>
                                        <p:tgtEl>
                                          <p:spTgt spid="60"/>
                                        </p:tgtEl>
                                        <p:attrNameLst>
                                          <p:attrName>style.visibility</p:attrName>
                                        </p:attrNameLst>
                                      </p:cBhvr>
                                      <p:to>
                                        <p:strVal val="visible"/>
                                      </p:to>
                                    </p:set>
                                    <p:animEffect transition="in" filter="fade">
                                      <p:cBhvr>
                                        <p:cTn id="119" dur="1000"/>
                                        <p:tgtEl>
                                          <p:spTgt spid="60"/>
                                        </p:tgtEl>
                                      </p:cBhvr>
                                    </p:animEffect>
                                  </p:childTnLst>
                                </p:cTn>
                              </p:par>
                              <p:par>
                                <p:cTn id="120" presetID="10" presetClass="entr" presetSubtype="0" fill="hold" nodeType="withEffect">
                                  <p:stCondLst>
                                    <p:cond delay="0"/>
                                  </p:stCondLst>
                                  <p:childTnLst>
                                    <p:set>
                                      <p:cBhvr>
                                        <p:cTn id="121" dur="1" fill="hold">
                                          <p:stCondLst>
                                            <p:cond delay="0"/>
                                          </p:stCondLst>
                                        </p:cTn>
                                        <p:tgtEl>
                                          <p:spTgt spid="61"/>
                                        </p:tgtEl>
                                        <p:attrNameLst>
                                          <p:attrName>style.visibility</p:attrName>
                                        </p:attrNameLst>
                                      </p:cBhvr>
                                      <p:to>
                                        <p:strVal val="visible"/>
                                      </p:to>
                                    </p:set>
                                    <p:animEffect transition="in" filter="fade">
                                      <p:cBhvr>
                                        <p:cTn id="122" dur="1000"/>
                                        <p:tgtEl>
                                          <p:spTgt spid="61"/>
                                        </p:tgtEl>
                                      </p:cBhvr>
                                    </p:animEffect>
                                  </p:childTnLst>
                                </p:cTn>
                              </p:par>
                              <p:par>
                                <p:cTn id="123" presetID="10" presetClass="entr" presetSubtype="0" fill="hold" nodeType="with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fade">
                                      <p:cBhvr>
                                        <p:cTn id="125" dur="1000"/>
                                        <p:tgtEl>
                                          <p:spTgt spid="62"/>
                                        </p:tgtEl>
                                      </p:cBhvr>
                                    </p:animEffect>
                                  </p:childTnLst>
                                </p:cTn>
                              </p:par>
                              <p:par>
                                <p:cTn id="126" presetID="10" presetClass="entr" presetSubtype="0" fill="hold" nodeType="with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fade">
                                      <p:cBhvr>
                                        <p:cTn id="128" dur="1000"/>
                                        <p:tgtEl>
                                          <p:spTgt spid="63"/>
                                        </p:tgtEl>
                                      </p:cBhvr>
                                    </p:animEffect>
                                  </p:childTnLst>
                                </p:cTn>
                              </p:par>
                              <p:par>
                                <p:cTn id="129" presetID="10" presetClass="entr" presetSubtype="0" fill="hold" nodeType="withEffect">
                                  <p:stCondLst>
                                    <p:cond delay="0"/>
                                  </p:stCondLst>
                                  <p:childTnLst>
                                    <p:set>
                                      <p:cBhvr>
                                        <p:cTn id="130" dur="1" fill="hold">
                                          <p:stCondLst>
                                            <p:cond delay="0"/>
                                          </p:stCondLst>
                                        </p:cTn>
                                        <p:tgtEl>
                                          <p:spTgt spid="49"/>
                                        </p:tgtEl>
                                        <p:attrNameLst>
                                          <p:attrName>style.visibility</p:attrName>
                                        </p:attrNameLst>
                                      </p:cBhvr>
                                      <p:to>
                                        <p:strVal val="visible"/>
                                      </p:to>
                                    </p:set>
                                    <p:animEffect transition="in" filter="fade">
                                      <p:cBhvr>
                                        <p:cTn id="131"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303"/>
          <p:cNvPicPr preferRelativeResize="0"/>
          <p:nvPr/>
        </p:nvPicPr>
        <p:blipFill>
          <a:blip r:embed="rId2">
            <a:alphaModFix/>
          </a:blip>
          <a:stretch>
            <a:fillRect/>
          </a:stretch>
        </p:blipFill>
        <p:spPr>
          <a:xfrm>
            <a:off x="990666" y="468155"/>
            <a:ext cx="7852887" cy="759753"/>
          </a:xfrm>
          <a:prstGeom prst="rect">
            <a:avLst/>
          </a:prstGeom>
          <a:noFill/>
          <a:ln>
            <a:noFill/>
          </a:ln>
        </p:spPr>
      </p:pic>
      <p:pic>
        <p:nvPicPr>
          <p:cNvPr id="5" name="Shape 304"/>
          <p:cNvPicPr preferRelativeResize="0"/>
          <p:nvPr/>
        </p:nvPicPr>
        <p:blipFill>
          <a:blip r:embed="rId3">
            <a:alphaModFix/>
          </a:blip>
          <a:stretch>
            <a:fillRect/>
          </a:stretch>
        </p:blipFill>
        <p:spPr>
          <a:xfrm>
            <a:off x="990666" y="1528356"/>
            <a:ext cx="5540761" cy="4804110"/>
          </a:xfrm>
          <a:prstGeom prst="rect">
            <a:avLst/>
          </a:prstGeom>
          <a:noFill/>
          <a:ln>
            <a:noFill/>
          </a:ln>
        </p:spPr>
      </p:pic>
      <p:sp>
        <p:nvSpPr>
          <p:cNvPr id="6" name="Shape 305"/>
          <p:cNvSpPr txBox="1"/>
          <p:nvPr/>
        </p:nvSpPr>
        <p:spPr>
          <a:xfrm>
            <a:off x="7703582" y="3166846"/>
            <a:ext cx="2007300" cy="930600"/>
          </a:xfrm>
          <a:prstGeom prst="rect">
            <a:avLst/>
          </a:prstGeom>
          <a:solidFill>
            <a:srgbClr val="FFFFFF"/>
          </a:solidFill>
          <a:ln>
            <a:solidFill>
              <a:schemeClr val="tx1"/>
            </a:solidFill>
          </a:ln>
        </p:spPr>
        <p:txBody>
          <a:bodyPr wrap="square" lIns="91425" tIns="91425" rIns="91425" bIns="91425" anchor="ctr" anchorCtr="0">
            <a:noAutofit/>
          </a:bodyPr>
          <a:lstStyle/>
          <a:p>
            <a:pPr lvl="0">
              <a:spcBef>
                <a:spcPts val="0"/>
              </a:spcBef>
              <a:buNone/>
            </a:pPr>
            <a:r>
              <a:rPr lang="en" sz="2400" b="1" i="1">
                <a:solidFill>
                  <a:srgbClr val="11323B"/>
                </a:solidFill>
                <a:latin typeface="Raleway"/>
                <a:ea typeface="Raleway"/>
                <a:cs typeface="Raleway"/>
                <a:sym typeface="Raleway"/>
              </a:rPr>
              <a:t>N(t) = </a:t>
            </a:r>
          </a:p>
        </p:txBody>
      </p:sp>
    </p:spTree>
    <p:extLst>
      <p:ext uri="{BB962C8B-B14F-4D97-AF65-F5344CB8AC3E}">
        <p14:creationId xmlns:p14="http://schemas.microsoft.com/office/powerpoint/2010/main" val="1759676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9848" y="484632"/>
            <a:ext cx="5592209" cy="5667974"/>
          </a:xfrm>
        </p:spPr>
        <p:txBody>
          <a:bodyPr/>
          <a:lstStyle/>
          <a:p>
            <a:r>
              <a:rPr lang="en-US" dirty="0" smtClean="0"/>
              <a:t>Does the Video go viral?</a:t>
            </a:r>
            <a:endParaRPr lang="en-US" dirty="0"/>
          </a:p>
        </p:txBody>
      </p:sp>
      <p:sp>
        <p:nvSpPr>
          <p:cNvPr id="7" name="Title 5"/>
          <p:cNvSpPr txBox="1">
            <a:spLocks/>
          </p:cNvSpPr>
          <p:nvPr/>
        </p:nvSpPr>
        <p:spPr>
          <a:xfrm>
            <a:off x="6264511" y="484632"/>
            <a:ext cx="5592209" cy="5667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dirty="0" smtClean="0">
                <a:solidFill>
                  <a:srgbClr val="FF0000"/>
                </a:solidFill>
              </a:rPr>
              <a:t>After How many minutes?</a:t>
            </a:r>
            <a:endParaRPr lang="en-US" dirty="0">
              <a:solidFill>
                <a:srgbClr val="FF0000"/>
              </a:solidFill>
            </a:endParaRPr>
          </a:p>
        </p:txBody>
      </p:sp>
    </p:spTree>
    <p:extLst>
      <p:ext uri="{BB962C8B-B14F-4D97-AF65-F5344CB8AC3E}">
        <p14:creationId xmlns:p14="http://schemas.microsoft.com/office/powerpoint/2010/main" val="268340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Exponential Functions</a:t>
            </a:r>
            <a:endParaRPr lang="en-US" dirty="0"/>
          </a:p>
        </p:txBody>
      </p:sp>
      <p:pic>
        <p:nvPicPr>
          <p:cNvPr id="7" name="Shape 373"/>
          <p:cNvPicPr preferRelativeResize="0"/>
          <p:nvPr/>
        </p:nvPicPr>
        <p:blipFill>
          <a:blip r:embed="rId2">
            <a:alphaModFix/>
          </a:blip>
          <a:stretch>
            <a:fillRect/>
          </a:stretch>
        </p:blipFill>
        <p:spPr>
          <a:xfrm>
            <a:off x="3098891" y="1912994"/>
            <a:ext cx="5798850" cy="4212066"/>
          </a:xfrm>
          <a:prstGeom prst="rect">
            <a:avLst/>
          </a:prstGeom>
          <a:noFill/>
          <a:ln>
            <a:noFill/>
          </a:ln>
        </p:spPr>
      </p:pic>
      <p:sp>
        <p:nvSpPr>
          <p:cNvPr id="8" name="Shape 399"/>
          <p:cNvSpPr txBox="1"/>
          <p:nvPr/>
        </p:nvSpPr>
        <p:spPr>
          <a:xfrm>
            <a:off x="4624542" y="2332020"/>
            <a:ext cx="1209600" cy="265500"/>
          </a:xfrm>
          <a:prstGeom prst="rect">
            <a:avLst/>
          </a:prstGeom>
          <a:noFill/>
          <a:ln>
            <a:noFill/>
          </a:ln>
        </p:spPr>
        <p:txBody>
          <a:bodyPr wrap="square" lIns="91425" tIns="91425" rIns="91425" bIns="91425" anchor="t" anchorCtr="0">
            <a:noAutofit/>
          </a:bodyPr>
          <a:lstStyle/>
          <a:p>
            <a:pPr lvl="0">
              <a:spcBef>
                <a:spcPts val="0"/>
              </a:spcBef>
              <a:buNone/>
            </a:pPr>
            <a:r>
              <a:rPr lang="en" b="1" i="1" dirty="0">
                <a:solidFill>
                  <a:srgbClr val="990000"/>
                </a:solidFill>
                <a:latin typeface="Calibri"/>
                <a:ea typeface="Calibri"/>
                <a:cs typeface="Calibri"/>
                <a:sym typeface="Calibri"/>
              </a:rPr>
              <a:t>base</a:t>
            </a:r>
          </a:p>
        </p:txBody>
      </p:sp>
      <p:sp>
        <p:nvSpPr>
          <p:cNvPr id="9" name="Shape 400"/>
          <p:cNvSpPr txBox="1"/>
          <p:nvPr/>
        </p:nvSpPr>
        <p:spPr>
          <a:xfrm>
            <a:off x="7110217" y="2312620"/>
            <a:ext cx="1209600" cy="2655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exponent</a:t>
            </a:r>
          </a:p>
        </p:txBody>
      </p:sp>
      <p:sp>
        <p:nvSpPr>
          <p:cNvPr id="10" name="Shape 401"/>
          <p:cNvSpPr txBox="1"/>
          <p:nvPr/>
        </p:nvSpPr>
        <p:spPr>
          <a:xfrm>
            <a:off x="3763742" y="2620220"/>
            <a:ext cx="580200" cy="2655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0</a:t>
            </a:r>
          </a:p>
        </p:txBody>
      </p:sp>
      <p:sp>
        <p:nvSpPr>
          <p:cNvPr id="11" name="Shape 402"/>
          <p:cNvSpPr txBox="1"/>
          <p:nvPr/>
        </p:nvSpPr>
        <p:spPr>
          <a:xfrm>
            <a:off x="4919567" y="2620207"/>
            <a:ext cx="1146300" cy="2655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1</a:t>
            </a:r>
          </a:p>
        </p:txBody>
      </p:sp>
      <p:sp>
        <p:nvSpPr>
          <p:cNvPr id="12" name="Shape 403"/>
          <p:cNvSpPr/>
          <p:nvPr/>
        </p:nvSpPr>
        <p:spPr>
          <a:xfrm>
            <a:off x="4924392" y="3476795"/>
            <a:ext cx="1696518" cy="959036"/>
          </a:xfrm>
          <a:custGeom>
            <a:avLst/>
            <a:gdLst/>
            <a:ahLst/>
            <a:cxnLst/>
            <a:rect l="0" t="0" r="0" b="0"/>
            <a:pathLst>
              <a:path w="61368" h="40355" extrusionOk="0">
                <a:moveTo>
                  <a:pt x="0" y="40125"/>
                </a:moveTo>
                <a:cubicBezTo>
                  <a:pt x="7474" y="39403"/>
                  <a:pt x="34617" y="42485"/>
                  <a:pt x="44845" y="35798"/>
                </a:cubicBezTo>
                <a:cubicBezTo>
                  <a:pt x="55073" y="29110"/>
                  <a:pt x="58614" y="5966"/>
                  <a:pt x="61368" y="0"/>
                </a:cubicBezTo>
              </a:path>
            </a:pathLst>
          </a:custGeom>
          <a:noFill/>
          <a:ln w="28575" cap="flat" cmpd="sng">
            <a:solidFill>
              <a:srgbClr val="990000"/>
            </a:solidFill>
            <a:prstDash val="solid"/>
            <a:round/>
            <a:headEnd type="none" w="lg" len="lg"/>
            <a:tailEnd type="none" w="lg" len="lg"/>
          </a:ln>
        </p:spPr>
      </p:sp>
      <p:sp>
        <p:nvSpPr>
          <p:cNvPr id="13" name="Shape 404"/>
          <p:cNvSpPr txBox="1"/>
          <p:nvPr/>
        </p:nvSpPr>
        <p:spPr>
          <a:xfrm>
            <a:off x="5922567" y="5764145"/>
            <a:ext cx="1209600" cy="3147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growth</a:t>
            </a:r>
          </a:p>
        </p:txBody>
      </p:sp>
      <p:sp>
        <p:nvSpPr>
          <p:cNvPr id="14" name="Shape 405"/>
          <p:cNvSpPr txBox="1"/>
          <p:nvPr/>
        </p:nvSpPr>
        <p:spPr>
          <a:xfrm>
            <a:off x="7282217" y="3987570"/>
            <a:ext cx="1696500" cy="6828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b </a:t>
            </a:r>
            <a:r>
              <a:rPr lang="en" b="1">
                <a:solidFill>
                  <a:srgbClr val="990000"/>
                </a:solidFill>
                <a:latin typeface="Calibri"/>
                <a:ea typeface="Calibri"/>
                <a:cs typeface="Calibri"/>
                <a:sym typeface="Calibri"/>
              </a:rPr>
              <a:t>is called the GROWTH FACTOR</a:t>
            </a:r>
          </a:p>
        </p:txBody>
      </p:sp>
      <p:sp>
        <p:nvSpPr>
          <p:cNvPr id="15" name="Shape 406"/>
          <p:cNvSpPr/>
          <p:nvPr/>
        </p:nvSpPr>
        <p:spPr>
          <a:xfrm>
            <a:off x="4587492" y="3124345"/>
            <a:ext cx="413100" cy="186900"/>
          </a:xfrm>
          <a:prstGeom prst="roundRect">
            <a:avLst>
              <a:gd name="adj" fmla="val 16667"/>
            </a:avLst>
          </a:prstGeom>
          <a:noFill/>
          <a:ln w="19050" cap="flat" cmpd="sng">
            <a:solidFill>
              <a:srgbClr val="99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 name="Shape 407"/>
          <p:cNvSpPr/>
          <p:nvPr/>
        </p:nvSpPr>
        <p:spPr>
          <a:xfrm>
            <a:off x="7326642" y="4048695"/>
            <a:ext cx="1494900" cy="508500"/>
          </a:xfrm>
          <a:prstGeom prst="roundRect">
            <a:avLst>
              <a:gd name="adj" fmla="val 16667"/>
            </a:avLst>
          </a:prstGeom>
          <a:noFill/>
          <a:ln w="9525" cap="flat" cmpd="sng">
            <a:solidFill>
              <a:srgbClr val="99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 name="Shape 408"/>
          <p:cNvSpPr txBox="1"/>
          <p:nvPr/>
        </p:nvSpPr>
        <p:spPr>
          <a:xfrm>
            <a:off x="3639592" y="3761870"/>
            <a:ext cx="1209600" cy="2655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      ,       )</a:t>
            </a:r>
          </a:p>
        </p:txBody>
      </p:sp>
      <p:sp>
        <p:nvSpPr>
          <p:cNvPr id="18" name="Shape 409"/>
          <p:cNvSpPr txBox="1"/>
          <p:nvPr/>
        </p:nvSpPr>
        <p:spPr>
          <a:xfrm rot="-5400000">
            <a:off x="3791492" y="3791007"/>
            <a:ext cx="275100" cy="330600"/>
          </a:xfrm>
          <a:prstGeom prst="rect">
            <a:avLst/>
          </a:prstGeom>
          <a:noFill/>
          <a:ln>
            <a:noFill/>
          </a:ln>
        </p:spPr>
        <p:txBody>
          <a:bodyPr wrap="square" lIns="91425" tIns="91425" rIns="91425" bIns="91425" anchor="t" anchorCtr="0">
            <a:noAutofit/>
          </a:bodyPr>
          <a:lstStyle/>
          <a:p>
            <a:pPr lvl="0" rtl="0">
              <a:spcBef>
                <a:spcPts val="0"/>
              </a:spcBef>
              <a:buNone/>
            </a:pPr>
            <a:r>
              <a:rPr lang="en" b="1">
                <a:solidFill>
                  <a:srgbClr val="990000"/>
                </a:solidFill>
                <a:latin typeface="Calibri"/>
                <a:ea typeface="Calibri"/>
                <a:cs typeface="Calibri"/>
                <a:sym typeface="Calibri"/>
              </a:rPr>
              <a:t>8</a:t>
            </a:r>
          </a:p>
        </p:txBody>
      </p:sp>
      <p:sp>
        <p:nvSpPr>
          <p:cNvPr id="19" name="Shape 410"/>
          <p:cNvSpPr txBox="1"/>
          <p:nvPr/>
        </p:nvSpPr>
        <p:spPr>
          <a:xfrm rot="-5400000">
            <a:off x="4096292" y="3791007"/>
            <a:ext cx="275100" cy="330600"/>
          </a:xfrm>
          <a:prstGeom prst="rect">
            <a:avLst/>
          </a:prstGeom>
          <a:noFill/>
          <a:ln>
            <a:noFill/>
          </a:ln>
        </p:spPr>
        <p:txBody>
          <a:bodyPr wrap="square" lIns="91425" tIns="91425" rIns="91425" bIns="91425" anchor="t" anchorCtr="0">
            <a:noAutofit/>
          </a:bodyPr>
          <a:lstStyle/>
          <a:p>
            <a:pPr lvl="0" rtl="0">
              <a:spcBef>
                <a:spcPts val="0"/>
              </a:spcBef>
              <a:buNone/>
            </a:pPr>
            <a:r>
              <a:rPr lang="en" b="1">
                <a:solidFill>
                  <a:srgbClr val="990000"/>
                </a:solidFill>
                <a:latin typeface="Calibri"/>
                <a:ea typeface="Calibri"/>
                <a:cs typeface="Calibri"/>
                <a:sym typeface="Calibri"/>
              </a:rPr>
              <a:t>8</a:t>
            </a:r>
          </a:p>
        </p:txBody>
      </p:sp>
      <p:sp>
        <p:nvSpPr>
          <p:cNvPr id="20" name="Shape 411"/>
          <p:cNvSpPr txBox="1"/>
          <p:nvPr/>
        </p:nvSpPr>
        <p:spPr>
          <a:xfrm>
            <a:off x="3692342" y="4256895"/>
            <a:ext cx="1146300" cy="2655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      ,       )</a:t>
            </a:r>
          </a:p>
        </p:txBody>
      </p:sp>
      <p:sp>
        <p:nvSpPr>
          <p:cNvPr id="21" name="Shape 412"/>
          <p:cNvSpPr txBox="1"/>
          <p:nvPr/>
        </p:nvSpPr>
        <p:spPr>
          <a:xfrm>
            <a:off x="3780942" y="4286032"/>
            <a:ext cx="275100" cy="330600"/>
          </a:xfrm>
          <a:prstGeom prst="rect">
            <a:avLst/>
          </a:prstGeom>
          <a:noFill/>
          <a:ln>
            <a:noFill/>
          </a:ln>
        </p:spPr>
        <p:txBody>
          <a:bodyPr wrap="square" lIns="91425" tIns="91425" rIns="91425" bIns="91425" anchor="t" anchorCtr="0">
            <a:noAutofit/>
          </a:bodyPr>
          <a:lstStyle/>
          <a:p>
            <a:pPr lvl="0" rtl="0">
              <a:spcBef>
                <a:spcPts val="0"/>
              </a:spcBef>
              <a:buNone/>
            </a:pPr>
            <a:r>
              <a:rPr lang="en" b="1">
                <a:solidFill>
                  <a:srgbClr val="990000"/>
                </a:solidFill>
                <a:latin typeface="Calibri"/>
                <a:ea typeface="Calibri"/>
                <a:cs typeface="Calibri"/>
                <a:sym typeface="Calibri"/>
              </a:rPr>
              <a:t>0</a:t>
            </a:r>
          </a:p>
        </p:txBody>
      </p:sp>
      <p:sp>
        <p:nvSpPr>
          <p:cNvPr id="22" name="Shape 413"/>
          <p:cNvSpPr txBox="1"/>
          <p:nvPr/>
        </p:nvSpPr>
        <p:spPr>
          <a:xfrm rot="-5400000">
            <a:off x="4085742" y="4286032"/>
            <a:ext cx="275100" cy="330600"/>
          </a:xfrm>
          <a:prstGeom prst="rect">
            <a:avLst/>
          </a:prstGeom>
          <a:noFill/>
          <a:ln>
            <a:noFill/>
          </a:ln>
        </p:spPr>
        <p:txBody>
          <a:bodyPr wrap="square" lIns="91425" tIns="91425" rIns="91425" bIns="91425" anchor="t" anchorCtr="0">
            <a:noAutofit/>
          </a:bodyPr>
          <a:lstStyle/>
          <a:p>
            <a:pPr lvl="0" rtl="0">
              <a:spcBef>
                <a:spcPts val="0"/>
              </a:spcBef>
              <a:buNone/>
            </a:pPr>
            <a:r>
              <a:rPr lang="en" b="1">
                <a:solidFill>
                  <a:srgbClr val="990000"/>
                </a:solidFill>
                <a:latin typeface="Calibri"/>
                <a:ea typeface="Calibri"/>
                <a:cs typeface="Calibri"/>
                <a:sym typeface="Calibri"/>
              </a:rPr>
              <a:t>8</a:t>
            </a:r>
          </a:p>
        </p:txBody>
      </p:sp>
      <p:sp>
        <p:nvSpPr>
          <p:cNvPr id="23" name="Shape 414"/>
          <p:cNvSpPr txBox="1"/>
          <p:nvPr/>
        </p:nvSpPr>
        <p:spPr>
          <a:xfrm>
            <a:off x="7326642" y="5025345"/>
            <a:ext cx="1209600" cy="3147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Ex: y = 3</a:t>
            </a:r>
          </a:p>
        </p:txBody>
      </p:sp>
      <p:sp>
        <p:nvSpPr>
          <p:cNvPr id="24" name="Shape 415"/>
          <p:cNvSpPr txBox="1"/>
          <p:nvPr/>
        </p:nvSpPr>
        <p:spPr>
          <a:xfrm>
            <a:off x="7936542" y="4949145"/>
            <a:ext cx="275100" cy="314700"/>
          </a:xfrm>
          <a:prstGeom prst="rect">
            <a:avLst/>
          </a:prstGeom>
          <a:noFill/>
          <a:ln>
            <a:noFill/>
          </a:ln>
        </p:spPr>
        <p:txBody>
          <a:bodyPr wrap="square" lIns="91425" tIns="91425" rIns="91425" bIns="91425" anchor="t" anchorCtr="0">
            <a:noAutofit/>
          </a:bodyPr>
          <a:lstStyle/>
          <a:p>
            <a:pPr lvl="0" rtl="0">
              <a:spcBef>
                <a:spcPts val="0"/>
              </a:spcBef>
              <a:buNone/>
            </a:pPr>
            <a:r>
              <a:rPr lang="en" sz="1200" b="1" i="1">
                <a:solidFill>
                  <a:srgbClr val="990000"/>
                </a:solidFill>
                <a:latin typeface="Calibri"/>
                <a:ea typeface="Calibri"/>
                <a:cs typeface="Calibri"/>
                <a:sym typeface="Calibri"/>
              </a:rPr>
              <a:t>x</a:t>
            </a:r>
          </a:p>
        </p:txBody>
      </p:sp>
    </p:spTree>
    <p:extLst>
      <p:ext uri="{BB962C8B-B14F-4D97-AF65-F5344CB8AC3E}">
        <p14:creationId xmlns:p14="http://schemas.microsoft.com/office/powerpoint/2010/main" val="72704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childTnLst>
                                </p:cTn>
                              </p:par>
                              <p:par>
                                <p:cTn id="49" presetID="10"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1000"/>
                                        <p:tgtEl>
                                          <p:spTgt spid="22"/>
                                        </p:tgtEl>
                                      </p:cBhvr>
                                    </p:animEffect>
                                  </p:childTnLst>
                                </p:cTn>
                              </p:par>
                              <p:par>
                                <p:cTn id="52" presetID="10" presetClass="entr" presetSubtype="0"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childTnLst>
                                </p:cTn>
                              </p:par>
                              <p:par>
                                <p:cTn id="65" presetID="10" presetClass="entr" presetSubtype="0" fill="hold"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1000"/>
                                        <p:tgtEl>
                                          <p:spTgt spid="24"/>
                                        </p:tgtEl>
                                      </p:cBhvr>
                                    </p:animEffect>
                                  </p:childTnLst>
                                </p:cTn>
                              </p:par>
                              <p:par>
                                <p:cTn id="73" presetID="10" presetClass="entr" presetSubtype="0" fill="hold" nodeType="with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Exponential Functions</a:t>
            </a:r>
            <a:endParaRPr lang="en-US" dirty="0"/>
          </a:p>
        </p:txBody>
      </p:sp>
      <p:pic>
        <p:nvPicPr>
          <p:cNvPr id="4" name="Shape 460"/>
          <p:cNvPicPr preferRelativeResize="0"/>
          <p:nvPr/>
        </p:nvPicPr>
        <p:blipFill>
          <a:blip r:embed="rId2">
            <a:alphaModFix/>
          </a:blip>
          <a:stretch>
            <a:fillRect/>
          </a:stretch>
        </p:blipFill>
        <p:spPr>
          <a:xfrm>
            <a:off x="2830467" y="2093976"/>
            <a:ext cx="6565900" cy="3174924"/>
          </a:xfrm>
          <a:prstGeom prst="rect">
            <a:avLst/>
          </a:prstGeom>
          <a:noFill/>
          <a:ln>
            <a:noFill/>
          </a:ln>
        </p:spPr>
      </p:pic>
      <p:sp>
        <p:nvSpPr>
          <p:cNvPr id="5" name="Shape 463"/>
          <p:cNvSpPr/>
          <p:nvPr/>
        </p:nvSpPr>
        <p:spPr>
          <a:xfrm flipH="1">
            <a:off x="5570376" y="2517263"/>
            <a:ext cx="1636991" cy="1094831"/>
          </a:xfrm>
          <a:custGeom>
            <a:avLst/>
            <a:gdLst/>
            <a:ahLst/>
            <a:cxnLst/>
            <a:rect l="0" t="0" r="0" b="0"/>
            <a:pathLst>
              <a:path w="61368" h="40355" extrusionOk="0">
                <a:moveTo>
                  <a:pt x="0" y="40125"/>
                </a:moveTo>
                <a:cubicBezTo>
                  <a:pt x="7474" y="39403"/>
                  <a:pt x="34617" y="42485"/>
                  <a:pt x="44845" y="35798"/>
                </a:cubicBezTo>
                <a:cubicBezTo>
                  <a:pt x="55073" y="29110"/>
                  <a:pt x="58614" y="5966"/>
                  <a:pt x="61368" y="0"/>
                </a:cubicBezTo>
              </a:path>
            </a:pathLst>
          </a:custGeom>
          <a:noFill/>
          <a:ln w="28575" cap="flat" cmpd="sng">
            <a:solidFill>
              <a:srgbClr val="990000"/>
            </a:solidFill>
            <a:prstDash val="solid"/>
            <a:round/>
            <a:headEnd type="none" w="lg" len="lg"/>
            <a:tailEnd type="none" w="lg" len="lg"/>
          </a:ln>
        </p:spPr>
      </p:sp>
      <p:sp>
        <p:nvSpPr>
          <p:cNvPr id="6" name="Shape 464"/>
          <p:cNvSpPr txBox="1"/>
          <p:nvPr/>
        </p:nvSpPr>
        <p:spPr>
          <a:xfrm>
            <a:off x="5824418" y="4838389"/>
            <a:ext cx="1209600" cy="3147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decay</a:t>
            </a:r>
          </a:p>
        </p:txBody>
      </p:sp>
      <p:sp>
        <p:nvSpPr>
          <p:cNvPr id="7" name="Shape 465"/>
          <p:cNvSpPr txBox="1"/>
          <p:nvPr/>
        </p:nvSpPr>
        <p:spPr>
          <a:xfrm>
            <a:off x="7510818" y="3340026"/>
            <a:ext cx="1696500" cy="6828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b </a:t>
            </a:r>
            <a:r>
              <a:rPr lang="en" b="1">
                <a:solidFill>
                  <a:srgbClr val="990000"/>
                </a:solidFill>
                <a:latin typeface="Calibri"/>
                <a:ea typeface="Calibri"/>
                <a:cs typeface="Calibri"/>
                <a:sym typeface="Calibri"/>
              </a:rPr>
              <a:t>is called the DECAY FACTOR</a:t>
            </a:r>
          </a:p>
        </p:txBody>
      </p:sp>
      <p:sp>
        <p:nvSpPr>
          <p:cNvPr id="8" name="Shape 466"/>
          <p:cNvSpPr/>
          <p:nvPr/>
        </p:nvSpPr>
        <p:spPr>
          <a:xfrm>
            <a:off x="4568293" y="2094914"/>
            <a:ext cx="760200" cy="216600"/>
          </a:xfrm>
          <a:prstGeom prst="roundRect">
            <a:avLst>
              <a:gd name="adj" fmla="val 16667"/>
            </a:avLst>
          </a:prstGeom>
          <a:noFill/>
          <a:ln w="19050" cap="flat" cmpd="sng">
            <a:solidFill>
              <a:srgbClr val="99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 name="Shape 467"/>
          <p:cNvSpPr/>
          <p:nvPr/>
        </p:nvSpPr>
        <p:spPr>
          <a:xfrm>
            <a:off x="7492968" y="3395464"/>
            <a:ext cx="1494900" cy="508500"/>
          </a:xfrm>
          <a:prstGeom prst="roundRect">
            <a:avLst>
              <a:gd name="adj" fmla="val 16667"/>
            </a:avLst>
          </a:prstGeom>
          <a:noFill/>
          <a:ln w="9525" cap="flat" cmpd="sng">
            <a:solidFill>
              <a:srgbClr val="99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 name="Shape 468"/>
          <p:cNvSpPr txBox="1"/>
          <p:nvPr/>
        </p:nvSpPr>
        <p:spPr>
          <a:xfrm>
            <a:off x="3487193" y="3101589"/>
            <a:ext cx="1209600" cy="2655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      ,       )</a:t>
            </a:r>
          </a:p>
        </p:txBody>
      </p:sp>
      <p:sp>
        <p:nvSpPr>
          <p:cNvPr id="11" name="Shape 469"/>
          <p:cNvSpPr txBox="1"/>
          <p:nvPr/>
        </p:nvSpPr>
        <p:spPr>
          <a:xfrm rot="-5400000">
            <a:off x="3639093" y="3130726"/>
            <a:ext cx="275100" cy="330600"/>
          </a:xfrm>
          <a:prstGeom prst="rect">
            <a:avLst/>
          </a:prstGeom>
          <a:noFill/>
          <a:ln>
            <a:noFill/>
          </a:ln>
        </p:spPr>
        <p:txBody>
          <a:bodyPr wrap="square" lIns="91425" tIns="91425" rIns="91425" bIns="91425" anchor="t" anchorCtr="0">
            <a:noAutofit/>
          </a:bodyPr>
          <a:lstStyle/>
          <a:p>
            <a:pPr lvl="0" rtl="0">
              <a:spcBef>
                <a:spcPts val="0"/>
              </a:spcBef>
              <a:buNone/>
            </a:pPr>
            <a:r>
              <a:rPr lang="en" b="1">
                <a:solidFill>
                  <a:srgbClr val="990000"/>
                </a:solidFill>
                <a:latin typeface="Calibri"/>
                <a:ea typeface="Calibri"/>
                <a:cs typeface="Calibri"/>
                <a:sym typeface="Calibri"/>
              </a:rPr>
              <a:t>8</a:t>
            </a:r>
          </a:p>
        </p:txBody>
      </p:sp>
      <p:sp>
        <p:nvSpPr>
          <p:cNvPr id="12" name="Shape 470"/>
          <p:cNvSpPr txBox="1"/>
          <p:nvPr/>
        </p:nvSpPr>
        <p:spPr>
          <a:xfrm rot="-5400000">
            <a:off x="3943893" y="3130726"/>
            <a:ext cx="275100" cy="330600"/>
          </a:xfrm>
          <a:prstGeom prst="rect">
            <a:avLst/>
          </a:prstGeom>
          <a:noFill/>
          <a:ln>
            <a:noFill/>
          </a:ln>
        </p:spPr>
        <p:txBody>
          <a:bodyPr wrap="square" lIns="91425" tIns="91425" rIns="91425" bIns="91425" anchor="t" anchorCtr="0">
            <a:noAutofit/>
          </a:bodyPr>
          <a:lstStyle/>
          <a:p>
            <a:pPr lvl="0" rtl="0">
              <a:spcBef>
                <a:spcPts val="0"/>
              </a:spcBef>
              <a:buNone/>
            </a:pPr>
            <a:r>
              <a:rPr lang="en" b="1">
                <a:solidFill>
                  <a:srgbClr val="990000"/>
                </a:solidFill>
                <a:latin typeface="Calibri"/>
                <a:ea typeface="Calibri"/>
                <a:cs typeface="Calibri"/>
                <a:sym typeface="Calibri"/>
              </a:rPr>
              <a:t>8</a:t>
            </a:r>
          </a:p>
        </p:txBody>
      </p:sp>
      <p:sp>
        <p:nvSpPr>
          <p:cNvPr id="13" name="Shape 471"/>
          <p:cNvSpPr txBox="1"/>
          <p:nvPr/>
        </p:nvSpPr>
        <p:spPr>
          <a:xfrm>
            <a:off x="3508293" y="3663089"/>
            <a:ext cx="1146300" cy="2655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      ,       )</a:t>
            </a:r>
          </a:p>
        </p:txBody>
      </p:sp>
      <p:sp>
        <p:nvSpPr>
          <p:cNvPr id="14" name="Shape 472"/>
          <p:cNvSpPr txBox="1"/>
          <p:nvPr/>
        </p:nvSpPr>
        <p:spPr>
          <a:xfrm>
            <a:off x="3596893" y="3692226"/>
            <a:ext cx="275100" cy="330600"/>
          </a:xfrm>
          <a:prstGeom prst="rect">
            <a:avLst/>
          </a:prstGeom>
          <a:noFill/>
          <a:ln>
            <a:noFill/>
          </a:ln>
        </p:spPr>
        <p:txBody>
          <a:bodyPr wrap="square" lIns="91425" tIns="91425" rIns="91425" bIns="91425" anchor="t" anchorCtr="0">
            <a:noAutofit/>
          </a:bodyPr>
          <a:lstStyle/>
          <a:p>
            <a:pPr lvl="0" rtl="0">
              <a:spcBef>
                <a:spcPts val="0"/>
              </a:spcBef>
              <a:buNone/>
            </a:pPr>
            <a:r>
              <a:rPr lang="en" b="1">
                <a:solidFill>
                  <a:srgbClr val="990000"/>
                </a:solidFill>
                <a:latin typeface="Calibri"/>
                <a:ea typeface="Calibri"/>
                <a:cs typeface="Calibri"/>
                <a:sym typeface="Calibri"/>
              </a:rPr>
              <a:t>0</a:t>
            </a:r>
          </a:p>
        </p:txBody>
      </p:sp>
      <p:sp>
        <p:nvSpPr>
          <p:cNvPr id="15" name="Shape 473"/>
          <p:cNvSpPr txBox="1"/>
          <p:nvPr/>
        </p:nvSpPr>
        <p:spPr>
          <a:xfrm rot="-5400000">
            <a:off x="3901693" y="3692226"/>
            <a:ext cx="275100" cy="330600"/>
          </a:xfrm>
          <a:prstGeom prst="rect">
            <a:avLst/>
          </a:prstGeom>
          <a:noFill/>
          <a:ln>
            <a:noFill/>
          </a:ln>
        </p:spPr>
        <p:txBody>
          <a:bodyPr wrap="square" lIns="91425" tIns="91425" rIns="91425" bIns="91425" anchor="t" anchorCtr="0">
            <a:noAutofit/>
          </a:bodyPr>
          <a:lstStyle/>
          <a:p>
            <a:pPr lvl="0" rtl="0">
              <a:spcBef>
                <a:spcPts val="0"/>
              </a:spcBef>
              <a:buNone/>
            </a:pPr>
            <a:r>
              <a:rPr lang="en" b="1">
                <a:solidFill>
                  <a:srgbClr val="990000"/>
                </a:solidFill>
                <a:latin typeface="Calibri"/>
                <a:ea typeface="Calibri"/>
                <a:cs typeface="Calibri"/>
                <a:sym typeface="Calibri"/>
              </a:rPr>
              <a:t>8</a:t>
            </a:r>
          </a:p>
        </p:txBody>
      </p:sp>
      <p:sp>
        <p:nvSpPr>
          <p:cNvPr id="16" name="Shape 474"/>
          <p:cNvSpPr txBox="1"/>
          <p:nvPr/>
        </p:nvSpPr>
        <p:spPr>
          <a:xfrm>
            <a:off x="7635618" y="4226039"/>
            <a:ext cx="1209600" cy="314700"/>
          </a:xfrm>
          <a:prstGeom prst="rect">
            <a:avLst/>
          </a:prstGeom>
          <a:noFill/>
          <a:ln>
            <a:noFill/>
          </a:ln>
        </p:spPr>
        <p:txBody>
          <a:bodyPr wrap="square" lIns="91425" tIns="91425" rIns="91425" bIns="91425" anchor="t" anchorCtr="0">
            <a:noAutofit/>
          </a:bodyPr>
          <a:lstStyle/>
          <a:p>
            <a:pPr lvl="0" rtl="0">
              <a:spcBef>
                <a:spcPts val="0"/>
              </a:spcBef>
              <a:buNone/>
            </a:pPr>
            <a:r>
              <a:rPr lang="en" b="1" i="1">
                <a:solidFill>
                  <a:srgbClr val="990000"/>
                </a:solidFill>
                <a:latin typeface="Calibri"/>
                <a:ea typeface="Calibri"/>
                <a:cs typeface="Calibri"/>
                <a:sym typeface="Calibri"/>
              </a:rPr>
              <a:t>Ex: y = (⅓)</a:t>
            </a:r>
          </a:p>
        </p:txBody>
      </p:sp>
      <p:sp>
        <p:nvSpPr>
          <p:cNvPr id="17" name="Shape 475"/>
          <p:cNvSpPr txBox="1"/>
          <p:nvPr/>
        </p:nvSpPr>
        <p:spPr>
          <a:xfrm>
            <a:off x="8397918" y="4149839"/>
            <a:ext cx="275100" cy="314700"/>
          </a:xfrm>
          <a:prstGeom prst="rect">
            <a:avLst/>
          </a:prstGeom>
          <a:noFill/>
          <a:ln>
            <a:noFill/>
          </a:ln>
        </p:spPr>
        <p:txBody>
          <a:bodyPr wrap="square" lIns="91425" tIns="91425" rIns="91425" bIns="91425" anchor="t" anchorCtr="0">
            <a:noAutofit/>
          </a:bodyPr>
          <a:lstStyle/>
          <a:p>
            <a:pPr lvl="0" rtl="0">
              <a:spcBef>
                <a:spcPts val="0"/>
              </a:spcBef>
              <a:buNone/>
            </a:pPr>
            <a:r>
              <a:rPr lang="en" sz="1200" b="1" i="1">
                <a:solidFill>
                  <a:srgbClr val="990000"/>
                </a:solidFill>
                <a:latin typeface="Calibri"/>
                <a:ea typeface="Calibri"/>
                <a:cs typeface="Calibri"/>
                <a:sym typeface="Calibri"/>
              </a:rPr>
              <a:t>x</a:t>
            </a:r>
          </a:p>
        </p:txBody>
      </p:sp>
    </p:spTree>
    <p:extLst>
      <p:ext uri="{BB962C8B-B14F-4D97-AF65-F5344CB8AC3E}">
        <p14:creationId xmlns:p14="http://schemas.microsoft.com/office/powerpoint/2010/main" val="207138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childTnLst>
                                </p:cTn>
                              </p:par>
                              <p:par>
                                <p:cTn id="29" presetID="1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10"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childTnLst>
                                </p:cTn>
                              </p:par>
                              <p:par>
                                <p:cTn id="45" presetID="10" presetClass="entr" presetSubtype="0" fill="hold"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childTnLst>
                                </p:cTn>
                              </p:par>
                              <p:par>
                                <p:cTn id="53" presetID="10" presetClass="entr" presetSubtype="0"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24</TotalTime>
  <Words>357</Words>
  <Application>Microsoft Macintosh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Raleway</vt:lpstr>
      <vt:lpstr>Rockwell</vt:lpstr>
      <vt:lpstr>Rockwell Condensed</vt:lpstr>
      <vt:lpstr>Rockwell Extra Bold</vt:lpstr>
      <vt:lpstr>Wingdings</vt:lpstr>
      <vt:lpstr>Wood Type</vt:lpstr>
      <vt:lpstr>Unit 2 Exponential Functions</vt:lpstr>
      <vt:lpstr>Warm Up</vt:lpstr>
      <vt:lpstr>PowerPoint Presentation</vt:lpstr>
      <vt:lpstr>How Many Views does it take to go viral?</vt:lpstr>
      <vt:lpstr>Viral Video Problem</vt:lpstr>
      <vt:lpstr>PowerPoint Presentation</vt:lpstr>
      <vt:lpstr>Does the Video go viral?</vt:lpstr>
      <vt:lpstr>Exponential Functions</vt:lpstr>
      <vt:lpstr>Exponential Functions</vt:lpstr>
      <vt:lpstr>Transformations</vt:lpstr>
      <vt:lpstr>Uranium 238 Problem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Exponential Functions</dc:title>
  <dc:creator>Microsoft Office User</dc:creator>
  <cp:lastModifiedBy>Microsoft Office User</cp:lastModifiedBy>
  <cp:revision>7</cp:revision>
  <dcterms:created xsi:type="dcterms:W3CDTF">2018-01-11T17:22:27Z</dcterms:created>
  <dcterms:modified xsi:type="dcterms:W3CDTF">2018-10-02T01:20:52Z</dcterms:modified>
</cp:coreProperties>
</file>