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/>
    <p:restoredTop sz="94677"/>
  </p:normalViewPr>
  <p:slideViewPr>
    <p:cSldViewPr snapToGrid="0" snapToObjects="1">
      <p:cViewPr varScale="1">
        <p:scale>
          <a:sx n="97" d="100"/>
          <a:sy n="97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1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8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1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7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7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4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4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1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A1346C6-69E7-CF40-BFD5-2356B1715DD5}" type="datetimeFigureOut">
              <a:rPr lang="en-US" smtClean="0"/>
              <a:t>10/1/18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656C675-ECEA-574D-B77E-7DC471F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Exponential Functions &amp; Introduction to Logarithmic Functions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3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4" name="Shape 110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23092" y="2120900"/>
            <a:ext cx="6752166" cy="4051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135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Kepler’s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Law</a:t>
            </a:r>
            <a:endParaRPr lang="en-US" dirty="0"/>
          </a:p>
        </p:txBody>
      </p:sp>
      <p:pic>
        <p:nvPicPr>
          <p:cNvPr id="4" name="Shape 2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347725" y="1734118"/>
            <a:ext cx="7148972" cy="4980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</a:t>
            </a:r>
            <a:endParaRPr lang="en-US" dirty="0"/>
          </a:p>
        </p:txBody>
      </p:sp>
      <p:sp>
        <p:nvSpPr>
          <p:cNvPr id="4" name="Shape 247"/>
          <p:cNvSpPr/>
          <p:nvPr/>
        </p:nvSpPr>
        <p:spPr>
          <a:xfrm>
            <a:off x="2785294" y="2501459"/>
            <a:ext cx="6627508" cy="256693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solidFill>
                  <a:srgbClr val="11323B"/>
                </a:solidFill>
              </a:rPr>
              <a:t>How do you solve the following equation:</a:t>
            </a:r>
          </a:p>
          <a:p>
            <a:pPr lvl="0" algn="ctr" rtl="0">
              <a:spcBef>
                <a:spcPts val="0"/>
              </a:spcBef>
              <a:buNone/>
            </a:pPr>
            <a:endParaRPr sz="2400" dirty="0">
              <a:solidFill>
                <a:srgbClr val="11323B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dirty="0">
              <a:solidFill>
                <a:srgbClr val="11323B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dirty="0">
              <a:solidFill>
                <a:srgbClr val="11323B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dirty="0">
              <a:solidFill>
                <a:srgbClr val="11323B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dirty="0">
              <a:solidFill>
                <a:srgbClr val="11323B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dirty="0">
              <a:solidFill>
                <a:srgbClr val="11323B"/>
              </a:solidFill>
            </a:endParaRPr>
          </a:p>
        </p:txBody>
      </p:sp>
      <p:pic>
        <p:nvPicPr>
          <p:cNvPr id="5" name="Shape 24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60473" y="3086372"/>
            <a:ext cx="1677150" cy="43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351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Viral video problem</a:t>
            </a:r>
            <a:endParaRPr lang="en-US" dirty="0"/>
          </a:p>
        </p:txBody>
      </p:sp>
      <p:sp>
        <p:nvSpPr>
          <p:cNvPr id="5" name="Shape 296"/>
          <p:cNvSpPr/>
          <p:nvPr/>
        </p:nvSpPr>
        <p:spPr>
          <a:xfrm>
            <a:off x="2441704" y="33288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297"/>
          <p:cNvSpPr/>
          <p:nvPr/>
        </p:nvSpPr>
        <p:spPr>
          <a:xfrm>
            <a:off x="16797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298"/>
          <p:cNvSpPr/>
          <p:nvPr/>
        </p:nvSpPr>
        <p:spPr>
          <a:xfrm>
            <a:off x="19083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299"/>
          <p:cNvSpPr/>
          <p:nvPr/>
        </p:nvSpPr>
        <p:spPr>
          <a:xfrm>
            <a:off x="21369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300"/>
          <p:cNvSpPr/>
          <p:nvPr/>
        </p:nvSpPr>
        <p:spPr>
          <a:xfrm>
            <a:off x="23655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301"/>
          <p:cNvSpPr/>
          <p:nvPr/>
        </p:nvSpPr>
        <p:spPr>
          <a:xfrm>
            <a:off x="26703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302"/>
          <p:cNvSpPr/>
          <p:nvPr/>
        </p:nvSpPr>
        <p:spPr>
          <a:xfrm>
            <a:off x="28989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303"/>
          <p:cNvSpPr/>
          <p:nvPr/>
        </p:nvSpPr>
        <p:spPr>
          <a:xfrm>
            <a:off x="31275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304"/>
          <p:cNvSpPr/>
          <p:nvPr/>
        </p:nvSpPr>
        <p:spPr>
          <a:xfrm>
            <a:off x="33561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305"/>
          <p:cNvSpPr/>
          <p:nvPr/>
        </p:nvSpPr>
        <p:spPr>
          <a:xfrm>
            <a:off x="36609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306"/>
          <p:cNvSpPr/>
          <p:nvPr/>
        </p:nvSpPr>
        <p:spPr>
          <a:xfrm>
            <a:off x="38895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307"/>
          <p:cNvSpPr/>
          <p:nvPr/>
        </p:nvSpPr>
        <p:spPr>
          <a:xfrm>
            <a:off x="41181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308"/>
          <p:cNvSpPr/>
          <p:nvPr/>
        </p:nvSpPr>
        <p:spPr>
          <a:xfrm>
            <a:off x="43467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309"/>
          <p:cNvSpPr/>
          <p:nvPr/>
        </p:nvSpPr>
        <p:spPr>
          <a:xfrm>
            <a:off x="46515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310"/>
          <p:cNvSpPr/>
          <p:nvPr/>
        </p:nvSpPr>
        <p:spPr>
          <a:xfrm>
            <a:off x="48801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311"/>
          <p:cNvSpPr/>
          <p:nvPr/>
        </p:nvSpPr>
        <p:spPr>
          <a:xfrm>
            <a:off x="51087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312"/>
          <p:cNvSpPr/>
          <p:nvPr/>
        </p:nvSpPr>
        <p:spPr>
          <a:xfrm>
            <a:off x="5337304" y="38622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313"/>
          <p:cNvSpPr/>
          <p:nvPr/>
        </p:nvSpPr>
        <p:spPr>
          <a:xfrm>
            <a:off x="3127504" y="33288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314"/>
          <p:cNvSpPr/>
          <p:nvPr/>
        </p:nvSpPr>
        <p:spPr>
          <a:xfrm>
            <a:off x="3889504" y="33288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315"/>
          <p:cNvSpPr/>
          <p:nvPr/>
        </p:nvSpPr>
        <p:spPr>
          <a:xfrm>
            <a:off x="4575304" y="33288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316"/>
          <p:cNvSpPr/>
          <p:nvPr/>
        </p:nvSpPr>
        <p:spPr>
          <a:xfrm>
            <a:off x="3508504" y="2871645"/>
            <a:ext cx="226200" cy="216300"/>
          </a:xfrm>
          <a:prstGeom prst="triangle">
            <a:avLst>
              <a:gd name="adj" fmla="val 50000"/>
            </a:avLst>
          </a:prstGeom>
          <a:solidFill>
            <a:srgbClr val="FFAE8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6" name="Shape 317"/>
          <p:cNvCxnSpPr/>
          <p:nvPr/>
        </p:nvCxnSpPr>
        <p:spPr>
          <a:xfrm rot="10800000" flipH="1">
            <a:off x="2554804" y="3087945"/>
            <a:ext cx="953700" cy="240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" name="Shape 318"/>
          <p:cNvCxnSpPr/>
          <p:nvPr/>
        </p:nvCxnSpPr>
        <p:spPr>
          <a:xfrm rot="10800000" flipH="1">
            <a:off x="3248704" y="3087945"/>
            <a:ext cx="372900" cy="255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" name="Shape 319"/>
          <p:cNvCxnSpPr/>
          <p:nvPr/>
        </p:nvCxnSpPr>
        <p:spPr>
          <a:xfrm>
            <a:off x="3621604" y="3087945"/>
            <a:ext cx="381000" cy="240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" name="Shape 320"/>
          <p:cNvCxnSpPr/>
          <p:nvPr/>
        </p:nvCxnSpPr>
        <p:spPr>
          <a:xfrm>
            <a:off x="3734704" y="3087945"/>
            <a:ext cx="953700" cy="240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0" name="Shape 321"/>
          <p:cNvCxnSpPr/>
          <p:nvPr/>
        </p:nvCxnSpPr>
        <p:spPr>
          <a:xfrm flipH="1">
            <a:off x="1792804" y="3545145"/>
            <a:ext cx="6489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" name="Shape 322"/>
          <p:cNvCxnSpPr/>
          <p:nvPr/>
        </p:nvCxnSpPr>
        <p:spPr>
          <a:xfrm flipH="1">
            <a:off x="2021404" y="3545145"/>
            <a:ext cx="5334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2" name="Shape 323"/>
          <p:cNvCxnSpPr/>
          <p:nvPr/>
        </p:nvCxnSpPr>
        <p:spPr>
          <a:xfrm flipH="1">
            <a:off x="2250004" y="3545145"/>
            <a:ext cx="3048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3" name="Shape 324"/>
          <p:cNvCxnSpPr/>
          <p:nvPr/>
        </p:nvCxnSpPr>
        <p:spPr>
          <a:xfrm flipH="1">
            <a:off x="2478604" y="3545145"/>
            <a:ext cx="1893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4" name="Shape 325"/>
          <p:cNvCxnSpPr/>
          <p:nvPr/>
        </p:nvCxnSpPr>
        <p:spPr>
          <a:xfrm flipH="1">
            <a:off x="2783404" y="3545145"/>
            <a:ext cx="3441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5" name="Shape 326"/>
          <p:cNvCxnSpPr/>
          <p:nvPr/>
        </p:nvCxnSpPr>
        <p:spPr>
          <a:xfrm flipH="1">
            <a:off x="3012004" y="3545145"/>
            <a:ext cx="2286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" name="Shape 327"/>
          <p:cNvCxnSpPr/>
          <p:nvPr/>
        </p:nvCxnSpPr>
        <p:spPr>
          <a:xfrm>
            <a:off x="3240604" y="3545145"/>
            <a:ext cx="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7" name="Shape 328"/>
          <p:cNvCxnSpPr/>
          <p:nvPr/>
        </p:nvCxnSpPr>
        <p:spPr>
          <a:xfrm>
            <a:off x="3353704" y="3545145"/>
            <a:ext cx="1155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8" name="Shape 329"/>
          <p:cNvCxnSpPr/>
          <p:nvPr/>
        </p:nvCxnSpPr>
        <p:spPr>
          <a:xfrm flipH="1">
            <a:off x="3774004" y="3545145"/>
            <a:ext cx="1155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9" name="Shape 330"/>
          <p:cNvCxnSpPr/>
          <p:nvPr/>
        </p:nvCxnSpPr>
        <p:spPr>
          <a:xfrm>
            <a:off x="4002604" y="3545145"/>
            <a:ext cx="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0" name="Shape 331"/>
          <p:cNvCxnSpPr/>
          <p:nvPr/>
        </p:nvCxnSpPr>
        <p:spPr>
          <a:xfrm>
            <a:off x="4002604" y="3545145"/>
            <a:ext cx="2286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1" name="Shape 332"/>
          <p:cNvCxnSpPr/>
          <p:nvPr/>
        </p:nvCxnSpPr>
        <p:spPr>
          <a:xfrm>
            <a:off x="4115704" y="3545145"/>
            <a:ext cx="3441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2" name="Shape 333"/>
          <p:cNvCxnSpPr/>
          <p:nvPr/>
        </p:nvCxnSpPr>
        <p:spPr>
          <a:xfrm>
            <a:off x="4575304" y="3545145"/>
            <a:ext cx="1893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3" name="Shape 334"/>
          <p:cNvCxnSpPr/>
          <p:nvPr/>
        </p:nvCxnSpPr>
        <p:spPr>
          <a:xfrm>
            <a:off x="4688404" y="3545145"/>
            <a:ext cx="3048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4" name="Shape 335"/>
          <p:cNvCxnSpPr/>
          <p:nvPr/>
        </p:nvCxnSpPr>
        <p:spPr>
          <a:xfrm>
            <a:off x="4688404" y="3545145"/>
            <a:ext cx="5334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5" name="Shape 336"/>
          <p:cNvCxnSpPr/>
          <p:nvPr/>
        </p:nvCxnSpPr>
        <p:spPr>
          <a:xfrm>
            <a:off x="4801504" y="3545145"/>
            <a:ext cx="648900" cy="317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66" name="Shape 3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28658" y="2979795"/>
            <a:ext cx="1724025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018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34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28264" y="925948"/>
            <a:ext cx="6469816" cy="4782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3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5817" y="2893019"/>
            <a:ext cx="1966457" cy="28154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903029" y="925948"/>
            <a:ext cx="26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Inverse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of y, Base b</a:t>
            </a:r>
            <a:endParaRPr lang="en-US" dirty="0"/>
          </a:p>
        </p:txBody>
      </p:sp>
      <p:pic>
        <p:nvPicPr>
          <p:cNvPr id="4" name="Shape 39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9848" y="2182767"/>
            <a:ext cx="9497243" cy="39672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395"/>
          <p:cNvSpPr txBox="1"/>
          <p:nvPr/>
        </p:nvSpPr>
        <p:spPr>
          <a:xfrm>
            <a:off x="2878023" y="5013488"/>
            <a:ext cx="5468100" cy="54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>
                <a:solidFill>
                  <a:srgbClr val="FF00FF"/>
                </a:solidFill>
                <a:latin typeface="Raleway"/>
                <a:ea typeface="Raleway"/>
                <a:cs typeface="Raleway"/>
                <a:sym typeface="Raleway"/>
              </a:rPr>
              <a:t>y=1   is not an exponential function.</a:t>
            </a:r>
          </a:p>
        </p:txBody>
      </p:sp>
      <p:sp>
        <p:nvSpPr>
          <p:cNvPr id="7" name="Shape 397"/>
          <p:cNvSpPr txBox="1"/>
          <p:nvPr/>
        </p:nvSpPr>
        <p:spPr>
          <a:xfrm>
            <a:off x="4050965" y="4848788"/>
            <a:ext cx="432600" cy="32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solidFill>
                  <a:srgbClr val="FF00FF"/>
                </a:solidFill>
                <a:latin typeface="Raleway"/>
                <a:ea typeface="Raleway"/>
                <a:cs typeface="Raleway"/>
                <a:sym typeface="Raleway"/>
              </a:rPr>
              <a:t>x</a:t>
            </a:r>
          </a:p>
        </p:txBody>
      </p:sp>
      <p:sp>
        <p:nvSpPr>
          <p:cNvPr id="8" name="Shape 396"/>
          <p:cNvSpPr txBox="1"/>
          <p:nvPr/>
        </p:nvSpPr>
        <p:spPr>
          <a:xfrm>
            <a:off x="2590640" y="5554388"/>
            <a:ext cx="5468100" cy="54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>
                <a:solidFill>
                  <a:srgbClr val="FF00FF"/>
                </a:solidFill>
                <a:latin typeface="Raleway"/>
                <a:ea typeface="Raleway"/>
                <a:cs typeface="Raleway"/>
                <a:sym typeface="Raleway"/>
              </a:rPr>
              <a:t>b   cannot be 0.</a:t>
            </a:r>
          </a:p>
        </p:txBody>
      </p:sp>
      <p:sp>
        <p:nvSpPr>
          <p:cNvPr id="9" name="Shape 398"/>
          <p:cNvSpPr txBox="1"/>
          <p:nvPr/>
        </p:nvSpPr>
        <p:spPr>
          <a:xfrm>
            <a:off x="4584231" y="5417050"/>
            <a:ext cx="432600" cy="32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solidFill>
                  <a:srgbClr val="FF00FF"/>
                </a:solidFill>
                <a:latin typeface="Raleway"/>
                <a:ea typeface="Raleway"/>
                <a:cs typeface="Raleway"/>
                <a:sym typeface="Raleway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1333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4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28657" y="637340"/>
            <a:ext cx="8059033" cy="5541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575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4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04735" y="1408232"/>
            <a:ext cx="9363116" cy="39867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423"/>
          <p:cNvSpPr txBox="1"/>
          <p:nvPr/>
        </p:nvSpPr>
        <p:spPr>
          <a:xfrm>
            <a:off x="6480277" y="1940675"/>
            <a:ext cx="2724300" cy="37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i="1">
                <a:solidFill>
                  <a:srgbClr val="990000"/>
                </a:solidFill>
              </a:rPr>
              <a:t>common logarithm</a:t>
            </a:r>
          </a:p>
        </p:txBody>
      </p:sp>
      <p:sp>
        <p:nvSpPr>
          <p:cNvPr id="6" name="Shape 424"/>
          <p:cNvSpPr txBox="1"/>
          <p:nvPr/>
        </p:nvSpPr>
        <p:spPr>
          <a:xfrm>
            <a:off x="6480277" y="3214696"/>
            <a:ext cx="2724300" cy="37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i="1">
                <a:solidFill>
                  <a:srgbClr val="990000"/>
                </a:solidFill>
              </a:rPr>
              <a:t>natural logarithm</a:t>
            </a:r>
          </a:p>
        </p:txBody>
      </p:sp>
    </p:spTree>
    <p:extLst>
      <p:ext uri="{BB962C8B-B14F-4D97-AF65-F5344CB8AC3E}">
        <p14:creationId xmlns:p14="http://schemas.microsoft.com/office/powerpoint/2010/main" val="200822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25</TotalTime>
  <Words>54</Words>
  <Application>Microsoft Macintosh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Raleway</vt:lpstr>
      <vt:lpstr>Rockwell</vt:lpstr>
      <vt:lpstr>Rockwell Condensed</vt:lpstr>
      <vt:lpstr>Rockwell Extra Bold</vt:lpstr>
      <vt:lpstr>Wingdings</vt:lpstr>
      <vt:lpstr>Wood Type</vt:lpstr>
      <vt:lpstr>Exponential Functions &amp; Introduction to Logarithmic Functions</vt:lpstr>
      <vt:lpstr>Warm Up</vt:lpstr>
      <vt:lpstr>Kepler’s 3rd Law</vt:lpstr>
      <vt:lpstr>Let’s Discuss</vt:lpstr>
      <vt:lpstr>Recall: Viral video problem</vt:lpstr>
      <vt:lpstr>PowerPoint Presentation</vt:lpstr>
      <vt:lpstr>Log of y, Base b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2018-01-11T17:44:40Z</dcterms:created>
  <dcterms:modified xsi:type="dcterms:W3CDTF">2018-10-02T01:21:59Z</dcterms:modified>
</cp:coreProperties>
</file>