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/>
    <p:restoredTop sz="94621"/>
  </p:normalViewPr>
  <p:slideViewPr>
    <p:cSldViewPr snapToGrid="0" snapToObjects="1">
      <p:cViewPr varScale="1">
        <p:scale>
          <a:sx n="122" d="100"/>
          <a:sy n="122" d="100"/>
        </p:scale>
        <p:origin x="5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0426699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914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f842ba0d9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3f842ba0d9_0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8440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f842ba0d9_0_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3f842ba0d9_0_1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95822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3f842ba0d9_0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3f842ba0d9_0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8898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3f842ba0d9_0_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3f842ba0d9_0_1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63664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f842ba0d9_0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f842ba0d9_0_1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494914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f842ba0d9_0_1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3f842ba0d9_0_1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275335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3f842ba0d9_0_1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3f842ba0d9_0_1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493880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f842ba0d9_0_1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3f842ba0d9_0_1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45637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4013" y="756700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5318350" y="32667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7595938" y="4602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7" name="Google Shape;17;p3"/>
          <p:cNvSpPr/>
          <p:nvPr/>
        </p:nvSpPr>
        <p:spPr>
          <a:xfrm rot="10800000" flipH="1">
            <a:off x="466425" y="35583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lux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Warm Up</a:t>
            </a:r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latin typeface="Arial"/>
                <a:ea typeface="Arial"/>
                <a:cs typeface="Arial"/>
                <a:sym typeface="Arial"/>
              </a:rPr>
              <a:t>The function below shows the cost of a hamburger with different numbers of toppings (t):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latin typeface="Arial"/>
                <a:ea typeface="Arial"/>
                <a:cs typeface="Arial"/>
                <a:sym typeface="Arial"/>
              </a:rPr>
              <a:t>f(t) = 1.90 + 1.40t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latin typeface="Arial"/>
                <a:ea typeface="Arial"/>
                <a:cs typeface="Arial"/>
                <a:sym typeface="Arial"/>
              </a:rPr>
              <a:t>a.     What is the y-intercept, and what does it mean?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latin typeface="Arial"/>
                <a:ea typeface="Arial"/>
                <a:cs typeface="Arial"/>
                <a:sym typeface="Arial"/>
              </a:rPr>
              <a:t>b.     What is the slope, and what does it mean?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latin typeface="Arial"/>
                <a:ea typeface="Arial"/>
                <a:cs typeface="Arial"/>
                <a:sym typeface="Arial"/>
              </a:rPr>
              <a:t>c.     If Jodi paid $3.30 for a hamburger, how many toppings were on Jodi’s hamburger?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Check Homework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Point-Slope Form Notes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Graphing Linear Equations Guided Notes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Linear functions and their graphs</a:t>
            </a:r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Equations of Linear Functions can be written several ways: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1">
                <a:latin typeface="Arial"/>
                <a:ea typeface="Arial"/>
                <a:cs typeface="Arial"/>
                <a:sym typeface="Arial"/>
              </a:rPr>
              <a:t>SLOPE – INTERCEPT FORM</a:t>
            </a:r>
            <a:r>
              <a:rPr lang="en" sz="1400">
                <a:latin typeface="Arial"/>
                <a:ea typeface="Arial"/>
                <a:cs typeface="Arial"/>
                <a:sym typeface="Arial"/>
              </a:rPr>
              <a:t>       	y = mx + b               	m = slope    	b = y – intercept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1">
                <a:latin typeface="Arial"/>
                <a:ea typeface="Arial"/>
                <a:cs typeface="Arial"/>
                <a:sym typeface="Arial"/>
              </a:rPr>
              <a:t>POINT – SLOPE FORM</a:t>
            </a:r>
            <a:r>
              <a:rPr lang="en" sz="1400">
                <a:latin typeface="Arial"/>
                <a:ea typeface="Arial"/>
                <a:cs typeface="Arial"/>
                <a:sym typeface="Arial"/>
              </a:rPr>
              <a:t>                	y – y</a:t>
            </a:r>
            <a:r>
              <a:rPr lang="en" sz="1400" baseline="-25000"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" sz="1400">
                <a:latin typeface="Arial"/>
                <a:ea typeface="Arial"/>
                <a:cs typeface="Arial"/>
                <a:sym typeface="Arial"/>
              </a:rPr>
              <a:t> = m(x – x</a:t>
            </a:r>
            <a:r>
              <a:rPr lang="en" sz="1400" baseline="-25000"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" sz="1400">
                <a:latin typeface="Arial"/>
                <a:ea typeface="Arial"/>
                <a:cs typeface="Arial"/>
                <a:sym typeface="Arial"/>
              </a:rPr>
              <a:t>)     	m = slope    	(x</a:t>
            </a:r>
            <a:r>
              <a:rPr lang="en" sz="1400" baseline="-25000"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" sz="1400">
                <a:latin typeface="Arial"/>
                <a:ea typeface="Arial"/>
                <a:cs typeface="Arial"/>
                <a:sym typeface="Arial"/>
              </a:rPr>
              <a:t>, y</a:t>
            </a:r>
            <a:r>
              <a:rPr lang="en" sz="1400" baseline="-25000"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" sz="1400">
                <a:latin typeface="Arial"/>
                <a:ea typeface="Arial"/>
                <a:cs typeface="Arial"/>
                <a:sym typeface="Arial"/>
              </a:rPr>
              <a:t>) is a point on the line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1">
                <a:latin typeface="Arial"/>
                <a:ea typeface="Arial"/>
                <a:cs typeface="Arial"/>
                <a:sym typeface="Arial"/>
              </a:rPr>
              <a:t>STANDARD FORM</a:t>
            </a:r>
            <a:r>
              <a:rPr lang="en" sz="1400">
                <a:latin typeface="Arial"/>
                <a:ea typeface="Arial"/>
                <a:cs typeface="Arial"/>
                <a:sym typeface="Arial"/>
              </a:rPr>
              <a:t>                       	Ax + By = C             	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**If a line has a slope of 0, then it is </a:t>
            </a:r>
            <a:r>
              <a:rPr lang="en" sz="1400" b="1" i="1">
                <a:latin typeface="Arial"/>
                <a:ea typeface="Arial"/>
                <a:cs typeface="Arial"/>
                <a:sym typeface="Arial"/>
              </a:rPr>
              <a:t>HORIZONTAL</a:t>
            </a:r>
            <a:r>
              <a:rPr lang="en" sz="1400">
                <a:latin typeface="Arial"/>
                <a:ea typeface="Arial"/>
                <a:cs typeface="Arial"/>
                <a:sym typeface="Arial"/>
              </a:rPr>
              <a:t> so y = 0x + b or </a:t>
            </a:r>
            <a:r>
              <a:rPr lang="en" sz="1400" b="1">
                <a:latin typeface="Arial"/>
                <a:ea typeface="Arial"/>
                <a:cs typeface="Arial"/>
                <a:sym typeface="Arial"/>
              </a:rPr>
              <a:t>y = b </a:t>
            </a:r>
            <a:r>
              <a:rPr lang="en" sz="1400">
                <a:latin typeface="Arial"/>
                <a:ea typeface="Arial"/>
                <a:cs typeface="Arial"/>
                <a:sym typeface="Arial"/>
              </a:rPr>
              <a:t>is the equation.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**If a line has an undefined slope, then it is </a:t>
            </a:r>
            <a:r>
              <a:rPr lang="en" sz="1400" b="1" i="1">
                <a:latin typeface="Arial"/>
                <a:ea typeface="Arial"/>
                <a:cs typeface="Arial"/>
                <a:sym typeface="Arial"/>
              </a:rPr>
              <a:t>VERTICAL</a:t>
            </a:r>
            <a:r>
              <a:rPr lang="en" sz="1400">
                <a:latin typeface="Arial"/>
                <a:ea typeface="Arial"/>
                <a:cs typeface="Arial"/>
                <a:sym typeface="Arial"/>
              </a:rPr>
              <a:t> so </a:t>
            </a:r>
            <a:r>
              <a:rPr lang="en" sz="1400" b="1">
                <a:latin typeface="Arial"/>
                <a:ea typeface="Arial"/>
                <a:cs typeface="Arial"/>
                <a:sym typeface="Arial"/>
              </a:rPr>
              <a:t>x = # </a:t>
            </a:r>
            <a:r>
              <a:rPr lang="en" sz="1400">
                <a:latin typeface="Arial"/>
                <a:ea typeface="Arial"/>
                <a:cs typeface="Arial"/>
                <a:sym typeface="Arial"/>
              </a:rPr>
              <a:t>is the equation.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</a:t>
            </a:r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/>
              <a:t>Graph (5, –2) and (–3, –8)</a:t>
            </a:r>
            <a:endParaRPr sz="1800"/>
          </a:p>
        </p:txBody>
      </p:sp>
      <p:pic>
        <p:nvPicPr>
          <p:cNvPr id="91" name="Google Shape;91;p18"/>
          <p:cNvPicPr preferRelativeResize="0"/>
          <p:nvPr/>
        </p:nvPicPr>
        <p:blipFill rotWithShape="1">
          <a:blip r:embed="rId3">
            <a:alphaModFix/>
          </a:blip>
          <a:srcRect t="15642" b="13800"/>
          <a:stretch/>
        </p:blipFill>
        <p:spPr>
          <a:xfrm>
            <a:off x="4464000" y="969313"/>
            <a:ext cx="4109350" cy="3865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</a:t>
            </a:r>
            <a:endParaRPr/>
          </a:p>
        </p:txBody>
      </p:sp>
      <p:sp>
        <p:nvSpPr>
          <p:cNvPr id="97" name="Google Shape;97;p19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/>
              <a:t>Graph (4, –1) with m = -1/2</a:t>
            </a:r>
            <a:endParaRPr sz="1800"/>
          </a:p>
        </p:txBody>
      </p:sp>
      <p:pic>
        <p:nvPicPr>
          <p:cNvPr id="98" name="Google Shape;98;p19"/>
          <p:cNvPicPr preferRelativeResize="0"/>
          <p:nvPr/>
        </p:nvPicPr>
        <p:blipFill rotWithShape="1">
          <a:blip r:embed="rId3">
            <a:alphaModFix/>
          </a:blip>
          <a:srcRect t="15642" b="13800"/>
          <a:stretch/>
        </p:blipFill>
        <p:spPr>
          <a:xfrm>
            <a:off x="4464000" y="969313"/>
            <a:ext cx="4109350" cy="3865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</a:t>
            </a:r>
            <a:endParaRPr/>
          </a:p>
        </p:txBody>
      </p:sp>
      <p:sp>
        <p:nvSpPr>
          <p:cNvPr id="104" name="Google Shape;104;p20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/>
              <a:t>Graph 2x – 3y = 6</a:t>
            </a:r>
            <a:endParaRPr sz="1800"/>
          </a:p>
        </p:txBody>
      </p:sp>
      <p:pic>
        <p:nvPicPr>
          <p:cNvPr id="105" name="Google Shape;105;p20"/>
          <p:cNvPicPr preferRelativeResize="0"/>
          <p:nvPr/>
        </p:nvPicPr>
        <p:blipFill rotWithShape="1">
          <a:blip r:embed="rId3">
            <a:alphaModFix/>
          </a:blip>
          <a:srcRect t="15642" b="13800"/>
          <a:stretch/>
        </p:blipFill>
        <p:spPr>
          <a:xfrm>
            <a:off x="4464000" y="969313"/>
            <a:ext cx="4109350" cy="3865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Homework: 2.5 Ready and Set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Application>Microsoft Macintosh PowerPoint</Application>
  <PresentationFormat>On-screen Show (16:9)</PresentationFormat>
  <Paragraphs>30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Economica</vt:lpstr>
      <vt:lpstr>Open Sans</vt:lpstr>
      <vt:lpstr>Times New Roman</vt:lpstr>
      <vt:lpstr>Luxe</vt:lpstr>
      <vt:lpstr>Warm Up</vt:lpstr>
      <vt:lpstr>Check Homework</vt:lpstr>
      <vt:lpstr>Point-Slope Form Notes</vt:lpstr>
      <vt:lpstr>Graphing Linear Equations Guided Notes</vt:lpstr>
      <vt:lpstr>Linear functions and their graphs</vt:lpstr>
      <vt:lpstr>Example</vt:lpstr>
      <vt:lpstr>Example</vt:lpstr>
      <vt:lpstr>Example</vt:lpstr>
      <vt:lpstr>Homework: 2.5 Ready and Set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cp:lastModifiedBy>Microsoft Office User</cp:lastModifiedBy>
  <cp:revision>1</cp:revision>
  <dcterms:modified xsi:type="dcterms:W3CDTF">2018-10-08T18:47:15Z</dcterms:modified>
</cp:coreProperties>
</file>