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86" r:id="rId2"/>
    <p:sldId id="297" r:id="rId3"/>
    <p:sldId id="285" r:id="rId4"/>
    <p:sldId id="287" r:id="rId5"/>
    <p:sldId id="288" r:id="rId6"/>
    <p:sldId id="289" r:id="rId7"/>
    <p:sldId id="290" r:id="rId8"/>
    <p:sldId id="291" r:id="rId9"/>
    <p:sldId id="293" r:id="rId10"/>
    <p:sldId id="294" r:id="rId11"/>
    <p:sldId id="295" r:id="rId12"/>
    <p:sldId id="29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4234F1C-778E-456D-8CB5-CE402A7F6771}">
  <a:tblStyle styleId="{C4234F1C-778E-456D-8CB5-CE402A7F67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7"/>
  </p:normalViewPr>
  <p:slideViewPr>
    <p:cSldViewPr snapToGrid="0" snapToObjects="1">
      <p:cViewPr varScale="1">
        <p:scale>
          <a:sx n="123" d="100"/>
          <a:sy n="123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1818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None/>
              <a:defRPr sz="46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57947" y="-9"/>
            <a:ext cx="1564584" cy="2825099"/>
            <a:chOff x="0" y="855663"/>
            <a:chExt cx="1257300" cy="2270250"/>
          </a:xfrm>
        </p:grpSpPr>
        <p:sp>
          <p:nvSpPr>
            <p:cNvPr id="13" name="Google Shape;13;p2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 rot="-5400000">
            <a:off x="7256368" y="-405553"/>
            <a:ext cx="1043197" cy="2732065"/>
            <a:chOff x="7556500" y="3806825"/>
            <a:chExt cx="838313" cy="2195488"/>
          </a:xfrm>
        </p:grpSpPr>
        <p:sp>
          <p:nvSpPr>
            <p:cNvPr id="22" name="Google Shape;22;p2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5400000">
            <a:off x="527351" y="2768116"/>
            <a:ext cx="1389642" cy="2444192"/>
            <a:chOff x="4395788" y="4144963"/>
            <a:chExt cx="1058775" cy="1862100"/>
          </a:xfrm>
        </p:grpSpPr>
        <p:sp>
          <p:nvSpPr>
            <p:cNvPr id="34" name="Google Shape;34;p2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 rot="10800000">
            <a:off x="6869501" y="2412068"/>
            <a:ext cx="1768658" cy="2731445"/>
            <a:chOff x="6545263" y="855663"/>
            <a:chExt cx="1469962" cy="2270150"/>
          </a:xfrm>
        </p:grpSpPr>
        <p:sp>
          <p:nvSpPr>
            <p:cNvPr id="38" name="Google Shape;38;p2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76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51" name="Google Shape;51;p3"/>
          <p:cNvGrpSpPr/>
          <p:nvPr/>
        </p:nvGrpSpPr>
        <p:grpSpPr>
          <a:xfrm rot="-5400000">
            <a:off x="7456019" y="290004"/>
            <a:ext cx="1223732" cy="2152215"/>
            <a:chOff x="4395788" y="4144963"/>
            <a:chExt cx="1058775" cy="1862100"/>
          </a:xfrm>
        </p:grpSpPr>
        <p:sp>
          <p:nvSpPr>
            <p:cNvPr id="52" name="Google Shape;52;p3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 rot="-5400000">
            <a:off x="721039" y="2564836"/>
            <a:ext cx="1106346" cy="2548423"/>
            <a:chOff x="3357563" y="850900"/>
            <a:chExt cx="957212" cy="2204900"/>
          </a:xfrm>
        </p:grpSpPr>
        <p:sp>
          <p:nvSpPr>
            <p:cNvPr id="56" name="Google Shape;56;p3"/>
            <p:cNvSpPr/>
            <p:nvPr/>
          </p:nvSpPr>
          <p:spPr>
            <a:xfrm>
              <a:off x="3833813" y="2476500"/>
              <a:ext cx="27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736975" y="2476500"/>
              <a:ext cx="577800" cy="579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3357563" y="850900"/>
              <a:ext cx="807900" cy="183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sldNum" idx="12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5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9" name="Google Shape;89;p5"/>
          <p:cNvGrpSpPr/>
          <p:nvPr/>
        </p:nvGrpSpPr>
        <p:grpSpPr>
          <a:xfrm>
            <a:off x="6422240" y="-62"/>
            <a:ext cx="1652475" cy="2270250"/>
            <a:chOff x="0" y="855663"/>
            <a:chExt cx="1652475" cy="2270250"/>
          </a:xfrm>
        </p:grpSpPr>
        <p:sp>
          <p:nvSpPr>
            <p:cNvPr id="90" name="Google Shape;90;p5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1476375" y="2262188"/>
              <a:ext cx="176100" cy="723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68444"/>
                  </a:moveTo>
                  <a:cubicBezTo>
                    <a:pt x="109090" y="68444"/>
                    <a:pt x="105454" y="69333"/>
                    <a:pt x="105454" y="70222"/>
                  </a:cubicBezTo>
                  <a:cubicBezTo>
                    <a:pt x="105454" y="104888"/>
                    <a:pt x="105454" y="104888"/>
                    <a:pt x="105454" y="104888"/>
                  </a:cubicBezTo>
                  <a:cubicBezTo>
                    <a:pt x="105454" y="107555"/>
                    <a:pt x="98181" y="110222"/>
                    <a:pt x="87272" y="111111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24000"/>
                    <a:pt x="87272" y="24000"/>
                    <a:pt x="87272" y="24000"/>
                  </a:cubicBezTo>
                  <a:cubicBezTo>
                    <a:pt x="87272" y="24000"/>
                    <a:pt x="87272" y="24000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50909" y="1777"/>
                    <a:pt x="50909" y="1777"/>
                    <a:pt x="50909" y="1777"/>
                  </a:cubicBezTo>
                  <a:cubicBezTo>
                    <a:pt x="50909" y="888"/>
                    <a:pt x="47272" y="0"/>
                    <a:pt x="43636" y="0"/>
                  </a:cubicBezTo>
                  <a:cubicBezTo>
                    <a:pt x="40000" y="0"/>
                    <a:pt x="36363" y="888"/>
                    <a:pt x="36363" y="1777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0" y="83555"/>
                    <a:pt x="0" y="83555"/>
                    <a:pt x="0" y="83555"/>
                  </a:cubicBezTo>
                  <a:cubicBezTo>
                    <a:pt x="0" y="117333"/>
                    <a:pt x="0" y="117333"/>
                    <a:pt x="0" y="117333"/>
                  </a:cubicBezTo>
                  <a:cubicBezTo>
                    <a:pt x="0" y="118222"/>
                    <a:pt x="0" y="119111"/>
                    <a:pt x="3636" y="119111"/>
                  </a:cubicBezTo>
                  <a:cubicBezTo>
                    <a:pt x="3636" y="119111"/>
                    <a:pt x="7272" y="120000"/>
                    <a:pt x="7272" y="120000"/>
                  </a:cubicBezTo>
                  <a:cubicBezTo>
                    <a:pt x="76363" y="120000"/>
                    <a:pt x="76363" y="120000"/>
                    <a:pt x="76363" y="120000"/>
                  </a:cubicBezTo>
                  <a:cubicBezTo>
                    <a:pt x="83636" y="120000"/>
                    <a:pt x="87272" y="119111"/>
                    <a:pt x="87272" y="117333"/>
                  </a:cubicBezTo>
                  <a:cubicBezTo>
                    <a:pt x="87272" y="115555"/>
                    <a:pt x="87272" y="115555"/>
                    <a:pt x="87272" y="115555"/>
                  </a:cubicBezTo>
                  <a:cubicBezTo>
                    <a:pt x="105454" y="114666"/>
                    <a:pt x="120000" y="110222"/>
                    <a:pt x="120000" y="104888"/>
                  </a:cubicBezTo>
                  <a:cubicBezTo>
                    <a:pt x="120000" y="70222"/>
                    <a:pt x="120000" y="70222"/>
                    <a:pt x="120000" y="70222"/>
                  </a:cubicBezTo>
                  <a:cubicBezTo>
                    <a:pt x="120000" y="69333"/>
                    <a:pt x="116363" y="68444"/>
                    <a:pt x="112727" y="68444"/>
                  </a:cubicBezTo>
                  <a:close/>
                  <a:moveTo>
                    <a:pt x="69090" y="80888"/>
                  </a:moveTo>
                  <a:cubicBezTo>
                    <a:pt x="18181" y="80888"/>
                    <a:pt x="18181" y="80888"/>
                    <a:pt x="18181" y="80888"/>
                  </a:cubicBezTo>
                  <a:cubicBezTo>
                    <a:pt x="18181" y="25777"/>
                    <a:pt x="18181" y="25777"/>
                    <a:pt x="18181" y="25777"/>
                  </a:cubicBezTo>
                  <a:cubicBezTo>
                    <a:pt x="69090" y="25777"/>
                    <a:pt x="69090" y="25777"/>
                    <a:pt x="69090" y="25777"/>
                  </a:cubicBezTo>
                  <a:lnTo>
                    <a:pt x="69090" y="80888"/>
                  </a:lnTo>
                  <a:close/>
                  <a:moveTo>
                    <a:pt x="43636" y="8000"/>
                  </a:moveTo>
                  <a:cubicBezTo>
                    <a:pt x="65454" y="21333"/>
                    <a:pt x="65454" y="21333"/>
                    <a:pt x="65454" y="21333"/>
                  </a:cubicBezTo>
                  <a:cubicBezTo>
                    <a:pt x="21818" y="21333"/>
                    <a:pt x="21818" y="21333"/>
                    <a:pt x="21818" y="21333"/>
                  </a:cubicBezTo>
                  <a:lnTo>
                    <a:pt x="43636" y="8000"/>
                  </a:lnTo>
                  <a:close/>
                  <a:moveTo>
                    <a:pt x="18181" y="115555"/>
                  </a:moveTo>
                  <a:cubicBezTo>
                    <a:pt x="18181" y="85333"/>
                    <a:pt x="18181" y="85333"/>
                    <a:pt x="18181" y="85333"/>
                  </a:cubicBezTo>
                  <a:cubicBezTo>
                    <a:pt x="69090" y="85333"/>
                    <a:pt x="69090" y="85333"/>
                    <a:pt x="69090" y="85333"/>
                  </a:cubicBezTo>
                  <a:cubicBezTo>
                    <a:pt x="69090" y="115555"/>
                    <a:pt x="69090" y="115555"/>
                    <a:pt x="69090" y="115555"/>
                  </a:cubicBezTo>
                  <a:lnTo>
                    <a:pt x="18181" y="1155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5"/>
          <p:cNvGrpSpPr/>
          <p:nvPr/>
        </p:nvGrpSpPr>
        <p:grpSpPr>
          <a:xfrm>
            <a:off x="7106138" y="2674863"/>
            <a:ext cx="1551087" cy="2468625"/>
            <a:chOff x="715963" y="3538538"/>
            <a:chExt cx="1551087" cy="2468625"/>
          </a:xfrm>
        </p:grpSpPr>
        <p:sp>
          <p:nvSpPr>
            <p:cNvPr id="100" name="Google Shape;100;p5"/>
            <p:cNvSpPr/>
            <p:nvPr/>
          </p:nvSpPr>
          <p:spPr>
            <a:xfrm>
              <a:off x="78581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1756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715963" y="4392613"/>
              <a:ext cx="187200" cy="40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758825" y="4521200"/>
              <a:ext cx="101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293813" y="4230688"/>
              <a:ext cx="523800" cy="3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1106488" y="3538538"/>
              <a:ext cx="936600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555750" y="4462463"/>
              <a:ext cx="711300" cy="154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A5B0FE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3000"/>
              <a:buFont typeface="Miriam Libre"/>
              <a:buNone/>
              <a:defRPr sz="3000">
                <a:solidFill>
                  <a:srgbClr val="A5B0FE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▹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￭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5B0FE"/>
              </a:buClr>
              <a:buSzPts val="2400"/>
              <a:buFont typeface="Barlow Light"/>
              <a:buChar char="⬝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●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○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Barlow Light"/>
              <a:buChar char="■"/>
              <a:defRPr sz="2400"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0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thsisfun.com/gradi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Check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y = 2x + 4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 r="12288"/>
          <a:stretch/>
        </p:blipFill>
        <p:spPr>
          <a:xfrm>
            <a:off x="4578900" y="732594"/>
            <a:ext cx="4229100" cy="41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Door:</a:t>
            </a:r>
          </a:p>
          <a:p>
            <a:pPr marL="76200" indent="0">
              <a:buNone/>
            </a:pPr>
            <a:r>
              <a:rPr lang="en-US" dirty="0" smtClean="0"/>
              <a:t>Do questions 1-4, 11, 13-15, </a:t>
            </a:r>
          </a:p>
          <a:p>
            <a:pPr marL="76200" indent="0">
              <a:buNone/>
            </a:pPr>
            <a:r>
              <a:rPr lang="en-US" dirty="0" smtClean="0"/>
              <a:t>Middle:</a:t>
            </a:r>
          </a:p>
          <a:p>
            <a:pPr marL="76200" indent="0">
              <a:buNone/>
            </a:pPr>
            <a:r>
              <a:rPr lang="en-US" dirty="0" smtClean="0"/>
              <a:t>Do questions 5-7, 9, 12, 16-18</a:t>
            </a:r>
          </a:p>
          <a:p>
            <a:pPr marL="76200" indent="0">
              <a:buNone/>
            </a:pPr>
            <a:r>
              <a:rPr lang="en-US" dirty="0" smtClean="0"/>
              <a:t>Window: </a:t>
            </a:r>
          </a:p>
          <a:p>
            <a:pPr marL="76200" indent="0">
              <a:buNone/>
            </a:pPr>
            <a:r>
              <a:rPr lang="en-US" dirty="0" smtClean="0"/>
              <a:t>Do questions 8, 10, 19-24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14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2.6 Set and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and Slope-Intercept Form Activity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Math is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9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Any linear equation can be written in the form y  = mx + b</a:t>
            </a:r>
          </a:p>
          <a:p>
            <a:pPr marL="76200" indent="0">
              <a:buNone/>
            </a:pPr>
            <a:r>
              <a:rPr lang="en-US" dirty="0" smtClean="0"/>
              <a:t>m = slope</a:t>
            </a:r>
          </a:p>
          <a:p>
            <a:pPr marL="76200" indent="0">
              <a:buNone/>
            </a:pPr>
            <a:r>
              <a:rPr lang="en-US" dirty="0" smtClean="0"/>
              <a:t>b = y-intercept</a:t>
            </a:r>
          </a:p>
          <a:p>
            <a:pPr marL="76200" indent="0">
              <a:buNone/>
            </a:pPr>
            <a:r>
              <a:rPr lang="en-US" dirty="0" smtClean="0"/>
              <a:t>Example of slope-intercept form:</a:t>
            </a:r>
          </a:p>
          <a:p>
            <a:pPr marL="76200" indent="0">
              <a:buNone/>
            </a:pPr>
            <a:r>
              <a:rPr lang="en-US" dirty="0" smtClean="0"/>
              <a:t>y = 2x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7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equation into slope-intercept 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2x + y = 7</a:t>
            </a:r>
          </a:p>
          <a:p>
            <a:pPr marL="76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5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equation into slope-intercept form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3x – 2y =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0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equation into slope-intercept 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-4x + 2y =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52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Slope-Intercept 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by graphing the y-intercept on the coordinate plane</a:t>
            </a:r>
          </a:p>
          <a:p>
            <a:r>
              <a:rPr lang="en-US" dirty="0" smtClean="0"/>
              <a:t>From the y-intercept, move the rise and run of the slope to plot another point</a:t>
            </a:r>
          </a:p>
          <a:p>
            <a:r>
              <a:rPr lang="en-US" dirty="0" smtClean="0"/>
              <a:t>Finally, draw the line that connects the two points.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y = 2x - 1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 r="12288"/>
          <a:stretch/>
        </p:blipFill>
        <p:spPr>
          <a:xfrm>
            <a:off x="4229100" y="1033934"/>
            <a:ext cx="4229100" cy="41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4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y = (3/2)x - 2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0" r="12288"/>
          <a:stretch/>
        </p:blipFill>
        <p:spPr>
          <a:xfrm>
            <a:off x="4578900" y="732594"/>
            <a:ext cx="4229100" cy="410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0286"/>
      </p:ext>
    </p:extLst>
  </p:cSld>
  <p:clrMapOvr>
    <a:masterClrMapping/>
  </p:clrMapOvr>
</p:sld>
</file>

<file path=ppt/theme/theme1.xml><?xml version="1.0" encoding="utf-8"?>
<a:theme xmlns:a="http://schemas.openxmlformats.org/drawingml/2006/main" name="Roderi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derigo · SlidesCarnival" id="{95ED7BD6-7F8B-3644-923D-1EF6BA4B66AE}" vid="{DF6A6DBF-1633-7D4C-8943-9C7F131BA10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Roderigo · SlidesCarnival</Template>
  <TotalTime>42</TotalTime>
  <Words>177</Words>
  <Application>Microsoft Macintosh PowerPoint</Application>
  <PresentationFormat>On-screen Show (16:9)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Barlow</vt:lpstr>
      <vt:lpstr>Barlow Light</vt:lpstr>
      <vt:lpstr>Calibri</vt:lpstr>
      <vt:lpstr>Miriam Libre</vt:lpstr>
      <vt:lpstr>Arial</vt:lpstr>
      <vt:lpstr>Roderigo template</vt:lpstr>
      <vt:lpstr>Check Homework</vt:lpstr>
      <vt:lpstr>Slope and Slope-Intercept Form Activity</vt:lpstr>
      <vt:lpstr>Slope-Intercept Form</vt:lpstr>
      <vt:lpstr>Make equation into slope-intercept form</vt:lpstr>
      <vt:lpstr>Make equation into slope-intercept form </vt:lpstr>
      <vt:lpstr>Make equation into slope-intercept form</vt:lpstr>
      <vt:lpstr>Graphing Slope-Intercept Form</vt:lpstr>
      <vt:lpstr>Example</vt:lpstr>
      <vt:lpstr>Example</vt:lpstr>
      <vt:lpstr>Example</vt:lpstr>
      <vt:lpstr>Your Turn</vt:lpstr>
      <vt:lpstr>Homework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Microsoft Office User</dc:creator>
  <cp:lastModifiedBy>Microsoft Office User</cp:lastModifiedBy>
  <cp:revision>6</cp:revision>
  <dcterms:created xsi:type="dcterms:W3CDTF">2018-10-09T02:32:03Z</dcterms:created>
  <dcterms:modified xsi:type="dcterms:W3CDTF">2018-10-09T11:38:06Z</dcterms:modified>
</cp:coreProperties>
</file>