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80CF39F-70FD-477E-B384-14CEE479E5F6}">
  <a:tblStyle styleId="{580CF39F-70FD-477E-B384-14CEE479E5F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92610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006a08ac2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006a08ac2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will have 3 minutes to think independently before discussing as a class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48655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006a08ac2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006a08ac2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5552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006a08ac2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006a08ac2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9663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006a08ac2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006a08ac2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555555"/>
                </a:solidFill>
              </a:rPr>
              <a:t>Addition: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140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add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altogether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both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combined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how many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increase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join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plus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sum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together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total</a:t>
            </a:r>
            <a:endParaRPr sz="120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555555"/>
                </a:solidFill>
              </a:rPr>
              <a:t>Subtraction: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140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deduct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detract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decrease by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difference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how many more?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how many left?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left over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less than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minus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reduce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remains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remove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subtract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take away</a:t>
            </a:r>
            <a:endParaRPr sz="120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555555"/>
                </a:solidFill>
              </a:rPr>
              <a:t>Multiplication: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140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as much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by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equal groups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groups of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lots of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multiply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multiplied by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per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product of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times</a:t>
            </a:r>
            <a:endParaRPr sz="120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555555"/>
                </a:solidFill>
              </a:rPr>
              <a:t>Division: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140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average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divide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each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equal parts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evenly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every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out of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quotient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ratio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shared equally</a:t>
            </a:r>
            <a:endParaRPr sz="1200">
              <a:solidFill>
                <a:srgbClr val="555555"/>
              </a:solidFill>
            </a:endParaRPr>
          </a:p>
          <a:p>
            <a:pPr marL="457200" lvl="0" indent="-3048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Char char="●"/>
            </a:pPr>
            <a:r>
              <a:rPr lang="en" sz="1200">
                <a:solidFill>
                  <a:srgbClr val="555555"/>
                </a:solidFill>
              </a:rPr>
              <a:t>split</a:t>
            </a:r>
            <a:endParaRPr sz="1200">
              <a:solidFill>
                <a:srgbClr val="555555"/>
              </a:solidFill>
            </a:endParaRPr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0488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006a08ac2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006a08ac2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2100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006a08ac2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006a08ac2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4477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006a08ac2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006a08ac2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053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1315275" y="9212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1010475" y="6164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2">
  <p:cSld name="TITLE_2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/>
          <p:nvPr/>
        </p:nvSpPr>
        <p:spPr>
          <a:xfrm rot="169468" flipH="1">
            <a:off x="3608972" y="6461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001936">
              <a:alpha val="21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/>
          <p:nvPr/>
        </p:nvSpPr>
        <p:spPr>
          <a:xfrm rot="169468" flipH="1">
            <a:off x="3380372" y="4175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4101125" y="2687651"/>
            <a:ext cx="3767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 descr="comic-02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/>
          <p:nvPr/>
        </p:nvSpPr>
        <p:spPr>
          <a:xfrm>
            <a:off x="1992350" y="3777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24" name="Google Shape;24;p4"/>
          <p:cNvSpPr/>
          <p:nvPr/>
        </p:nvSpPr>
        <p:spPr>
          <a:xfrm>
            <a:off x="1763750" y="-11462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905800" y="2161800"/>
            <a:ext cx="3332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latin typeface="Bangers"/>
                <a:ea typeface="Bangers"/>
                <a:cs typeface="Bangers"/>
                <a:sym typeface="Bangers"/>
              </a:defRPr>
            </a:lvl1pPr>
            <a:lvl2pPr lvl="1">
              <a:buNone/>
              <a:defRPr>
                <a:latin typeface="Bangers"/>
                <a:ea typeface="Bangers"/>
                <a:cs typeface="Bangers"/>
                <a:sym typeface="Bangers"/>
              </a:defRPr>
            </a:lvl2pPr>
            <a:lvl3pPr lvl="2">
              <a:buNone/>
              <a:defRPr>
                <a:latin typeface="Bangers"/>
                <a:ea typeface="Bangers"/>
                <a:cs typeface="Bangers"/>
                <a:sym typeface="Bangers"/>
              </a:defRPr>
            </a:lvl3pPr>
            <a:lvl4pPr lvl="3">
              <a:buNone/>
              <a:defRPr>
                <a:latin typeface="Bangers"/>
                <a:ea typeface="Bangers"/>
                <a:cs typeface="Bangers"/>
                <a:sym typeface="Bangers"/>
              </a:defRPr>
            </a:lvl4pPr>
            <a:lvl5pPr lvl="4">
              <a:buNone/>
              <a:defRPr>
                <a:latin typeface="Bangers"/>
                <a:ea typeface="Bangers"/>
                <a:cs typeface="Bangers"/>
                <a:sym typeface="Bangers"/>
              </a:defRPr>
            </a:lvl5pPr>
            <a:lvl6pPr lvl="5">
              <a:buNone/>
              <a:defRPr>
                <a:latin typeface="Bangers"/>
                <a:ea typeface="Bangers"/>
                <a:cs typeface="Bangers"/>
                <a:sym typeface="Bangers"/>
              </a:defRPr>
            </a:lvl6pPr>
            <a:lvl7pPr lvl="6">
              <a:buNone/>
              <a:defRPr>
                <a:latin typeface="Bangers"/>
                <a:ea typeface="Bangers"/>
                <a:cs typeface="Bangers"/>
                <a:sym typeface="Bangers"/>
              </a:defRPr>
            </a:lvl7pPr>
            <a:lvl8pPr lvl="7">
              <a:buNone/>
              <a:defRPr>
                <a:latin typeface="Bangers"/>
                <a:ea typeface="Bangers"/>
                <a:cs typeface="Bangers"/>
                <a:sym typeface="Bangers"/>
              </a:defRPr>
            </a:lvl8pPr>
            <a:lvl9pPr lvl="8">
              <a:buNone/>
              <a:defRPr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0" name="Google Shape;30;p5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6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7" name="Google Shape;37;p6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7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45" name="Google Shape;45;p7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902950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3315993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5729035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8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54" name="Google Shape;54;p8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9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9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60" name="Google Shape;60;p9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 rot="-120953">
            <a:off x="457216" y="4025232"/>
            <a:ext cx="8229893" cy="519622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0" descr="comic-03.png"/>
          <p:cNvPicPr preferRelativeResize="0"/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00A7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JNy-XytidO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Number Talk</a:t>
            </a:r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7165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Without completing any calculations, determine if there are more inches in a mile or seconds in a day.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 rot="161729">
            <a:off x="966461" y="903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Human Bingo!</a:t>
            </a:r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Draw a rectangle on a scrap piece of paper</a:t>
            </a:r>
            <a:endParaRPr sz="18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 that is five by five.</a:t>
            </a:r>
            <a:endParaRPr sz="18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</p:txBody>
      </p:sp>
      <p:graphicFrame>
        <p:nvGraphicFramePr>
          <p:cNvPr id="82" name="Google Shape;82;p13"/>
          <p:cNvGraphicFramePr/>
          <p:nvPr/>
        </p:nvGraphicFramePr>
        <p:xfrm>
          <a:off x="4341000" y="2158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{580CF39F-70FD-477E-B384-14CEE479E5F6}</a:tableStyleId>
              </a:tblPr>
              <a:tblGrid>
                <a:gridCol w="560850"/>
                <a:gridCol w="560850"/>
                <a:gridCol w="560850"/>
                <a:gridCol w="560850"/>
                <a:gridCol w="560850"/>
              </a:tblGrid>
              <a:tr h="415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15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15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15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15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Human Bingo</a:t>
            </a:r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In the middle box put a free box!</a:t>
            </a:r>
            <a:endParaRPr sz="13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Fill the rest of the boxes with these:</a:t>
            </a:r>
            <a:endParaRPr sz="1300"/>
          </a:p>
          <a:p>
            <a:pPr marL="457200" lvl="0" indent="-311150" algn="l" rtl="0">
              <a:spcBef>
                <a:spcPts val="60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Has a relative in another state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Does not like ice cream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Favorite color is green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Favorite food is pizza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Favorite subject is math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Has an older brother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Learned something new over break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Was born in the same month as you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Plays a musical instrument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Read 2 books over summer break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Knows karate</a:t>
            </a:r>
            <a:endParaRPr sz="13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60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Likes to play chess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Can do a backflip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Plays soccer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Likes to draw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Saw fireworks on New Year’s Eve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Went to the library in the past month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Likes broccoli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Has your eye color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Has a younger sister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Has been to the beach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Has a dog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Favorite subject is reading 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×"/>
            </a:pPr>
            <a:r>
              <a:rPr lang="en" sz="1300"/>
              <a:t>Had a birthday in December</a:t>
            </a:r>
            <a:endParaRPr sz="13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3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Translating math words</a:t>
            </a:r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Think about words that tell us to add, subtract, multiply and divide.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-112423" y="884148"/>
            <a:ext cx="4157126" cy="3375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2762625" y="1337962"/>
            <a:ext cx="4135525" cy="2353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6"/>
          <p:cNvSpPr txBox="1"/>
          <p:nvPr/>
        </p:nvSpPr>
        <p:spPr>
          <a:xfrm>
            <a:off x="6206500" y="1314450"/>
            <a:ext cx="1840200" cy="22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Sniglet"/>
                <a:ea typeface="Sniglet"/>
                <a:cs typeface="Sniglet"/>
                <a:sym typeface="Sniglet"/>
              </a:rPr>
              <a:t>Answer these questions individually</a:t>
            </a:r>
            <a:endParaRPr sz="2400"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716550" y="1694396"/>
            <a:ext cx="7710900" cy="175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Work in groups to create your own graph. 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Choose the topic of the graph and the two dimensions it varies along.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body" idx="1"/>
          </p:nvPr>
        </p:nvSpPr>
        <p:spPr>
          <a:xfrm>
            <a:off x="2905800" y="2161800"/>
            <a:ext cx="3332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Famous Failures before successes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achim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Macintosh PowerPoint</Application>
  <PresentationFormat>On-screen Show (16:9)</PresentationFormat>
  <Paragraphs>89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Bangers</vt:lpstr>
      <vt:lpstr>Sniglet</vt:lpstr>
      <vt:lpstr>Jachimo template</vt:lpstr>
      <vt:lpstr>Number Talk</vt:lpstr>
      <vt:lpstr>Human Bingo!</vt:lpstr>
      <vt:lpstr>Human Bingo</vt:lpstr>
      <vt:lpstr>Translating math words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Talk</dc:title>
  <cp:lastModifiedBy>Microsoft Office User</cp:lastModifiedBy>
  <cp:revision>1</cp:revision>
  <dcterms:modified xsi:type="dcterms:W3CDTF">2018-09-27T19:32:57Z</dcterms:modified>
</cp:coreProperties>
</file>