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3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/>
    <p:restoredTop sz="85538"/>
  </p:normalViewPr>
  <p:slideViewPr>
    <p:cSldViewPr snapToGrid="0" snapToObjects="1">
      <p:cViewPr varScale="1">
        <p:scale>
          <a:sx n="82" d="100"/>
          <a:sy n="82" d="100"/>
        </p:scale>
        <p:origin x="8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D8623-FFAD-CA41-AE06-62E01C6B3CE1}" type="datetimeFigureOut">
              <a:rPr lang="en-US" smtClean="0"/>
              <a:t>10/3/18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8A9D8E-1BE7-7B4A-B499-27E18171D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 startAt="31"/>
            </a:pPr>
            <a:r>
              <a:rPr lang="en-US" dirty="0" smtClean="0"/>
              <a:t>Yes;</a:t>
            </a:r>
            <a:r>
              <a:rPr lang="en-US" baseline="0" dirty="0" smtClean="0"/>
              <a:t> common difference = -0.2</a:t>
            </a:r>
          </a:p>
          <a:p>
            <a:pPr marL="228600" indent="-228600">
              <a:buAutoNum type="arabicPeriod" startAt="31"/>
            </a:pPr>
            <a:r>
              <a:rPr lang="en-US" baseline="0" dirty="0" smtClean="0"/>
              <a:t> No; common ratio = -1</a:t>
            </a:r>
          </a:p>
          <a:p>
            <a:pPr marL="228600" indent="-228600">
              <a:buAutoNum type="arabicPeriod" startAt="31"/>
            </a:pPr>
            <a:r>
              <a:rPr lang="en-US" baseline="0" dirty="0" smtClean="0"/>
              <a:t> No; common ratio = 2</a:t>
            </a:r>
          </a:p>
          <a:p>
            <a:pPr marL="228600" indent="-228600">
              <a:buAutoNum type="arabicPeriod" startAt="31"/>
            </a:pPr>
            <a:r>
              <a:rPr lang="en-US" baseline="0" dirty="0" smtClean="0"/>
              <a:t> No; no common difference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A9D8E-1BE7-7B4A-B499-27E18171D0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61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A9D8E-1BE7-7B4A-B499-27E18171D0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74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B241458-7CCE-544E-916A-C49ADD1FCE0B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40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3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83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17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64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10/3/18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51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10/3/18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6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10/3/18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4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1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41458-7CCE-544E-916A-C49ADD1FCE0B}" type="datetimeFigureOut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89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B241458-7CCE-544E-916A-C49ADD1FCE0B}" type="datetimeFigureOut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4D47241-0C28-254D-9B0E-5DAAEF9A518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79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097" y="2084832"/>
            <a:ext cx="9637164" cy="291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593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sequence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The first term of a sequence is called the </a:t>
                </a:r>
                <a:r>
                  <a:rPr lang="en-US" sz="2800" b="1" dirty="0" smtClean="0"/>
                  <a:t>initial </a:t>
                </a:r>
                <a:r>
                  <a:rPr lang="en-US" sz="2800" dirty="0" smtClean="0"/>
                  <a:t>term</a:t>
                </a:r>
              </a:p>
              <a:p>
                <a:pPr marL="0" indent="0">
                  <a:buNone/>
                </a:pPr>
                <a:r>
                  <a:rPr lang="en-US" sz="2800" dirty="0"/>
                  <a:t>	</a:t>
                </a:r>
                <a:r>
                  <a:rPr lang="en-US" sz="2800" dirty="0" smtClean="0"/>
                  <a:t>We label this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charset="0"/>
                          </a:rPr>
                          <m:t>𝒂</m:t>
                        </m:r>
                      </m:e>
                      <m:sub>
                        <m:r>
                          <a:rPr lang="en-US" sz="2800" b="1" i="1" smtClean="0">
                            <a:latin typeface="Cambria Math" charset="0"/>
                          </a:rPr>
                          <m:t>𝟏</m:t>
                        </m:r>
                      </m:sub>
                    </m:sSub>
                  </m:oMath>
                </a14:m>
                <a:endParaRPr lang="en-US" sz="2800" b="1" dirty="0" smtClean="0"/>
              </a:p>
              <a:p>
                <a:pPr marL="0" indent="0"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55" t="-2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6902277"/>
                  </p:ext>
                </p:extLst>
              </p:nvPr>
            </p:nvGraphicFramePr>
            <p:xfrm>
              <a:off x="1820164" y="3527081"/>
              <a:ext cx="8127999" cy="33309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/>
                    <a:gridCol w="2709333"/>
                    <a:gridCol w="2709333"/>
                  </a:tblGrid>
                  <a:tr h="770599"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Arithmetic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Geometric</a:t>
                          </a:r>
                          <a:endParaRPr lang="en-US" sz="3600" dirty="0"/>
                        </a:p>
                      </a:txBody>
                      <a:tcPr/>
                    </a:tc>
                  </a:tr>
                  <a:tr h="579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First Term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3600" b="1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b="1" i="1" smtClean="0">
                                        <a:latin typeface="Cambria Math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3600" b="1" i="1" smtClean="0">
                                        <a:latin typeface="Cambria Math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3600" b="1" i="1" smtClean="0">
                                        <a:latin typeface="Cambria Math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b="1" i="1" smtClean="0">
                                        <a:latin typeface="Cambria Math" charset="0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sz="3600" b="1" i="1" smtClean="0">
                                        <a:latin typeface="Cambria Math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3600" dirty="0"/>
                        </a:p>
                      </a:txBody>
                      <a:tcPr/>
                    </a:tc>
                  </a:tr>
                  <a:tr h="579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Common: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difference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ratio</a:t>
                          </a:r>
                          <a:endParaRPr lang="en-US" sz="3600" dirty="0"/>
                        </a:p>
                      </a:txBody>
                      <a:tcPr/>
                    </a:tc>
                  </a:tr>
                  <a:tr h="579238"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d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r</a:t>
                          </a:r>
                          <a:endParaRPr lang="en-US" sz="3600" dirty="0"/>
                        </a:p>
                      </a:txBody>
                      <a:tcPr/>
                    </a:tc>
                  </a:tr>
                  <a:tr h="57923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Type: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Linear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Exponential</a:t>
                          </a:r>
                          <a:endParaRPr lang="en-US" sz="3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6902277"/>
                  </p:ext>
                </p:extLst>
              </p:nvPr>
            </p:nvGraphicFramePr>
            <p:xfrm>
              <a:off x="1820164" y="3527081"/>
              <a:ext cx="8127999" cy="333091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/>
                    <a:gridCol w="2709333"/>
                    <a:gridCol w="2709333"/>
                  </a:tblGrid>
                  <a:tr h="770599"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Arithmetic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Geometric</a:t>
                          </a:r>
                          <a:endParaRPr lang="en-US" sz="3600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First Term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450" t="-135238" r="-101351" b="-33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000" t="-135238" r="-1124" b="-336190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Common: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difference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ratio</a:t>
                          </a:r>
                          <a:endParaRPr lang="en-US" sz="3600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d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r</a:t>
                          </a:r>
                          <a:endParaRPr lang="en-US" sz="3600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Type: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Linear</a:t>
                          </a:r>
                          <a:endParaRPr lang="en-US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 smtClean="0"/>
                            <a:t>Exponential</a:t>
                          </a:r>
                          <a:endParaRPr lang="en-US" sz="3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48169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495300"/>
            <a:ext cx="8924925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9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800" b="1" u="sng" dirty="0" smtClean="0"/>
              <a:t>Arithmetic Sequences</a:t>
            </a:r>
            <a:r>
              <a:rPr lang="en-US" sz="2800" dirty="0" smtClean="0"/>
              <a:t> go from one term to the next by </a:t>
            </a:r>
            <a:r>
              <a:rPr lang="en-US" sz="2800" b="1" dirty="0" smtClean="0"/>
              <a:t>adding </a:t>
            </a:r>
            <a:r>
              <a:rPr lang="en-US" sz="2800" dirty="0" smtClean="0"/>
              <a:t>the same value</a:t>
            </a:r>
          </a:p>
          <a:p>
            <a:pPr marL="0" indent="0" algn="ctr">
              <a:buNone/>
            </a:pPr>
            <a:r>
              <a:rPr lang="en-US" sz="2800" dirty="0" smtClean="0"/>
              <a:t>2, 5, 8, 11, 14…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7, 3, -1, -5…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>
              <a:buFont typeface="Arial" charset="0"/>
              <a:buChar char="•"/>
            </a:pPr>
            <a:r>
              <a:rPr lang="en-US" sz="2800" dirty="0" smtClean="0"/>
              <a:t>The number added each time is called the </a:t>
            </a:r>
            <a:r>
              <a:rPr lang="en-US" sz="2800" b="1" dirty="0" smtClean="0"/>
              <a:t>Common difference (d)</a:t>
            </a:r>
            <a:endParaRPr lang="en-US" sz="2800" dirty="0" smtClean="0"/>
          </a:p>
          <a:p>
            <a:pPr>
              <a:buFont typeface="Arial" charset="0"/>
              <a:buChar char="•"/>
            </a:pPr>
            <a:endParaRPr lang="en-US" sz="28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7315199" y="3232291"/>
            <a:ext cx="3211551" cy="73598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Common Difference (d)</a:t>
            </a:r>
          </a:p>
          <a:p>
            <a:pPr algn="ctr"/>
            <a:r>
              <a:rPr lang="en-US" sz="2000" dirty="0" smtClean="0"/>
              <a:t>=_________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7315199" y="4169440"/>
            <a:ext cx="3211551" cy="73598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Common Difference (d)</a:t>
            </a:r>
          </a:p>
          <a:p>
            <a:pPr algn="ctr"/>
            <a:r>
              <a:rPr lang="en-US" sz="2000" dirty="0" smtClean="0"/>
              <a:t>=_________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33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To find the common difference, pick one term and subtract the term before it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3,	11, 	19,	27,	35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779941" y="5307312"/>
            <a:ext cx="3964259" cy="100204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Common Difference (d)</a:t>
            </a:r>
          </a:p>
          <a:p>
            <a:pPr algn="ctr"/>
            <a:r>
              <a:rPr lang="en-US" sz="2800" dirty="0" smtClean="0"/>
              <a:t>=_________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79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b="1" u="sng" dirty="0" smtClean="0"/>
              <a:t>Geometric Sequences</a:t>
            </a:r>
            <a:r>
              <a:rPr lang="en-US" sz="2800" dirty="0" smtClean="0"/>
              <a:t> go from one term to the next by </a:t>
            </a:r>
            <a:r>
              <a:rPr lang="en-US" sz="2800" b="1" dirty="0" smtClean="0"/>
              <a:t>multiplying</a:t>
            </a:r>
            <a:r>
              <a:rPr lang="en-US" sz="2800" dirty="0" smtClean="0"/>
              <a:t> by the same value</a:t>
            </a:r>
          </a:p>
          <a:p>
            <a:pPr marL="0" indent="0" algn="ctr">
              <a:buNone/>
            </a:pPr>
            <a:r>
              <a:rPr lang="en-US" sz="2800" dirty="0" smtClean="0"/>
              <a:t>1, 5, 25, 125, 625…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48, 24, 12, 6…</a:t>
            </a:r>
          </a:p>
          <a:p>
            <a:pPr marL="0" indent="0" algn="ctr">
              <a:buNone/>
            </a:pPr>
            <a:endParaRPr lang="en-US" sz="2800" dirty="0"/>
          </a:p>
          <a:p>
            <a:pPr>
              <a:buFont typeface="Arial" charset="0"/>
              <a:buChar char="•"/>
            </a:pPr>
            <a:r>
              <a:rPr lang="en-US" sz="2800" dirty="0" smtClean="0"/>
              <a:t>The number multiplied each time is called the </a:t>
            </a:r>
            <a:r>
              <a:rPr lang="en-US" sz="2800" b="1" dirty="0" smtClean="0"/>
              <a:t>Common ratio (r)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7532649" y="2988526"/>
            <a:ext cx="3211551" cy="73598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Common Ratio (r)</a:t>
            </a:r>
          </a:p>
          <a:p>
            <a:pPr algn="ctr"/>
            <a:r>
              <a:rPr lang="en-US" sz="2000" dirty="0" smtClean="0"/>
              <a:t>=_________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7532649" y="4280952"/>
            <a:ext cx="3211551" cy="73598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Common Ratio (r)</a:t>
            </a:r>
          </a:p>
          <a:p>
            <a:pPr algn="ctr"/>
            <a:r>
              <a:rPr lang="en-US" sz="2000" dirty="0" smtClean="0"/>
              <a:t>=_________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856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sz="2800" dirty="0" smtClean="0"/>
              <a:t>To find the common ratio, pick one term and divide it by the term before it</a:t>
            </a:r>
          </a:p>
          <a:p>
            <a:pPr>
              <a:buFont typeface="Arial" charset="0"/>
              <a:buChar char="•"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1,	4,	16,	64,	256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846849" y="5241073"/>
            <a:ext cx="3897351" cy="106828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Common Ratio (r)</a:t>
            </a:r>
          </a:p>
          <a:p>
            <a:pPr algn="ctr"/>
            <a:r>
              <a:rPr lang="en-US" sz="2800" dirty="0" smtClean="0"/>
              <a:t>=_________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9337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If you </a:t>
            </a:r>
            <a:r>
              <a:rPr lang="en-US" sz="2800" b="1" dirty="0" smtClean="0"/>
              <a:t>add </a:t>
            </a:r>
            <a:r>
              <a:rPr lang="en-US" sz="2800" dirty="0" smtClean="0"/>
              <a:t>the same value to get from one term to the next, you have an </a:t>
            </a:r>
            <a:r>
              <a:rPr lang="en-US" sz="2800" b="1" dirty="0" smtClean="0"/>
              <a:t>arithmetic </a:t>
            </a:r>
            <a:r>
              <a:rPr lang="en-US" sz="2800" dirty="0" smtClean="0"/>
              <a:t>sequence.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dirty="0" smtClean="0"/>
              <a:t>Arithmetic </a:t>
            </a:r>
            <a:r>
              <a:rPr lang="en-US" sz="2800" dirty="0" smtClean="0"/>
              <a:t>sequences have a common </a:t>
            </a:r>
            <a:r>
              <a:rPr lang="en-US" sz="2800" b="1" dirty="0" smtClean="0"/>
              <a:t>Difference (d)</a:t>
            </a:r>
          </a:p>
          <a:p>
            <a:pPr marL="0" indent="0">
              <a:buNone/>
            </a:pPr>
            <a:r>
              <a:rPr lang="en-US" sz="2800" dirty="0" smtClean="0"/>
              <a:t>If you </a:t>
            </a:r>
            <a:r>
              <a:rPr lang="en-US" sz="2800" b="1" dirty="0" smtClean="0"/>
              <a:t>multiply </a:t>
            </a:r>
            <a:r>
              <a:rPr lang="en-US" sz="2800" dirty="0" smtClean="0"/>
              <a:t>by the same value to get from one term to the next, you have a </a:t>
            </a:r>
            <a:r>
              <a:rPr lang="en-US" sz="2800" b="1" dirty="0" smtClean="0"/>
              <a:t>geometric </a:t>
            </a:r>
            <a:r>
              <a:rPr lang="en-US" sz="2800" dirty="0" smtClean="0"/>
              <a:t>sequence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b="1" dirty="0" smtClean="0"/>
              <a:t>Geometric </a:t>
            </a:r>
            <a:r>
              <a:rPr lang="en-US" sz="2800" dirty="0" smtClean="0"/>
              <a:t>sequences have a common </a:t>
            </a:r>
            <a:r>
              <a:rPr lang="en-US" sz="2800" b="1" dirty="0" smtClean="0"/>
              <a:t>Ratio (r)</a:t>
            </a:r>
          </a:p>
          <a:p>
            <a:pPr marL="0" indent="0">
              <a:buNone/>
            </a:pPr>
            <a:r>
              <a:rPr lang="en-US" sz="2800" dirty="0" smtClean="0"/>
              <a:t>Sequences without a common ratio or a common difference are </a:t>
            </a:r>
            <a:r>
              <a:rPr lang="en-US" sz="2800" b="1" dirty="0" smtClean="0"/>
              <a:t>neither </a:t>
            </a:r>
            <a:r>
              <a:rPr lang="en-US" sz="2800" dirty="0" smtClean="0"/>
              <a:t>geometric or arithmetic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45208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1) Determine if the sequence is Arithmetic, geometric, or neither. Then identify the common ratio or difference, if one exists.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3886" y="3534490"/>
            <a:ext cx="5220555" cy="613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smtClean="0"/>
              <a:t>2</a:t>
            </a:r>
            <a:r>
              <a:rPr lang="en-US" sz="2800" dirty="0" smtClean="0"/>
              <a:t>,	6,	18,	54,	162…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210907" y="2743200"/>
            <a:ext cx="2430966" cy="24309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Arithmetic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Geometric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Neither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2028" y="5174166"/>
            <a:ext cx="6333893" cy="133814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Difference (d)</a:t>
            </a:r>
          </a:p>
          <a:p>
            <a:pPr algn="ctr"/>
            <a:r>
              <a:rPr lang="en-US" sz="3200" dirty="0" smtClean="0"/>
              <a:t>Common			=	</a:t>
            </a:r>
          </a:p>
          <a:p>
            <a:pPr algn="ctr"/>
            <a:r>
              <a:rPr lang="en-US" sz="3200" dirty="0" smtClean="0"/>
              <a:t>Ratio (r)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026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</a:t>
            </a:r>
            <a:r>
              <a:rPr lang="en-US" dirty="0" smtClean="0"/>
              <a:t>) Determine if the sequence is Arithmetic, geometric, or neither. Then identify the common ratio or difference, if one exists.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3886" y="3534490"/>
            <a:ext cx="5220555" cy="613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14,	34,	54,	74,	94…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210907" y="2743200"/>
            <a:ext cx="2430966" cy="24309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Arithmetic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Geometric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Neither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2028" y="5174166"/>
            <a:ext cx="6333893" cy="133814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Difference (d)</a:t>
            </a:r>
          </a:p>
          <a:p>
            <a:pPr algn="ctr"/>
            <a:r>
              <a:rPr lang="en-US" sz="3200" dirty="0" smtClean="0"/>
              <a:t>Common			=	</a:t>
            </a:r>
          </a:p>
          <a:p>
            <a:pPr algn="ctr"/>
            <a:r>
              <a:rPr lang="en-US" sz="3200" dirty="0" smtClean="0"/>
              <a:t>Ratio (r)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9789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</a:t>
            </a:r>
            <a:r>
              <a:rPr lang="en-US" dirty="0" smtClean="0"/>
              <a:t>) Determine if the sequence is Arithmetic, geometric, or neither. Then identify the common ratio or difference, if one exists.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3886" y="3534490"/>
            <a:ext cx="5220555" cy="613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4</a:t>
            </a:r>
            <a:r>
              <a:rPr lang="en-US" sz="2800" dirty="0" smtClean="0"/>
              <a:t>,	16,	36,	64,	100…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210907" y="2743200"/>
            <a:ext cx="2430966" cy="24309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Arithmetic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Geometric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Neither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2028" y="5174166"/>
            <a:ext cx="6333893" cy="133814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Difference (d)</a:t>
            </a:r>
          </a:p>
          <a:p>
            <a:pPr algn="ctr"/>
            <a:r>
              <a:rPr lang="en-US" sz="3200" dirty="0" smtClean="0"/>
              <a:t>Common			=	</a:t>
            </a:r>
          </a:p>
          <a:p>
            <a:pPr algn="ctr"/>
            <a:r>
              <a:rPr lang="en-US" sz="3200" dirty="0" smtClean="0"/>
              <a:t>Ratio (r)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00450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</TotalTime>
  <Words>364</Words>
  <Application>Microsoft Macintosh PowerPoint</Application>
  <PresentationFormat>Widescreen</PresentationFormat>
  <Paragraphs>93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Cambria Math</vt:lpstr>
      <vt:lpstr>Tw Cen MT</vt:lpstr>
      <vt:lpstr>Tw Cen MT Condensed</vt:lpstr>
      <vt:lpstr>Wingdings 3</vt:lpstr>
      <vt:lpstr>Arial</vt:lpstr>
      <vt:lpstr>Integral</vt:lpstr>
      <vt:lpstr>Warm up</vt:lpstr>
      <vt:lpstr>Arithmetic Sequences</vt:lpstr>
      <vt:lpstr>Arithmetic Sequences</vt:lpstr>
      <vt:lpstr>Geometric Sequences</vt:lpstr>
      <vt:lpstr>Geometric Sequences</vt:lpstr>
      <vt:lpstr>Remember:</vt:lpstr>
      <vt:lpstr>1) Determine if the sequence is Arithmetic, geometric, or neither. Then identify the common ratio or difference, if one exists.</vt:lpstr>
      <vt:lpstr>2) Determine if the sequence is Arithmetic, geometric, or neither. Then identify the common ratio or difference, if one exists.</vt:lpstr>
      <vt:lpstr>3) Determine if the sequence is Arithmetic, geometric, or neither. Then identify the common ratio or difference, if one exists.</vt:lpstr>
      <vt:lpstr>Writing a sequence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Microsoft Office User</dc:creator>
  <cp:lastModifiedBy>Microsoft Office User</cp:lastModifiedBy>
  <cp:revision>5</cp:revision>
  <dcterms:created xsi:type="dcterms:W3CDTF">2018-09-03T21:29:27Z</dcterms:created>
  <dcterms:modified xsi:type="dcterms:W3CDTF">2018-10-03T16:41:17Z</dcterms:modified>
</cp:coreProperties>
</file>